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13" r:id="rId1"/>
  </p:sldMasterIdLst>
  <p:notesMasterIdLst>
    <p:notesMasterId r:id="rId59"/>
  </p:notesMasterIdLst>
  <p:handoutMasterIdLst>
    <p:handoutMasterId r:id="rId60"/>
  </p:handoutMasterIdLst>
  <p:sldIdLst>
    <p:sldId id="261" r:id="rId2"/>
    <p:sldId id="301" r:id="rId3"/>
    <p:sldId id="263" r:id="rId4"/>
    <p:sldId id="295" r:id="rId5"/>
    <p:sldId id="296" r:id="rId6"/>
    <p:sldId id="300" r:id="rId7"/>
    <p:sldId id="314" r:id="rId8"/>
    <p:sldId id="303" r:id="rId9"/>
    <p:sldId id="304" r:id="rId10"/>
    <p:sldId id="257" r:id="rId11"/>
    <p:sldId id="318" r:id="rId12"/>
    <p:sldId id="319" r:id="rId13"/>
    <p:sldId id="259" r:id="rId14"/>
    <p:sldId id="315" r:id="rId15"/>
    <p:sldId id="316" r:id="rId16"/>
    <p:sldId id="317" r:id="rId17"/>
    <p:sldId id="264" r:id="rId18"/>
    <p:sldId id="265" r:id="rId19"/>
    <p:sldId id="320" r:id="rId20"/>
    <p:sldId id="305" r:id="rId21"/>
    <p:sldId id="279" r:id="rId22"/>
    <p:sldId id="266" r:id="rId23"/>
    <p:sldId id="267" r:id="rId24"/>
    <p:sldId id="321" r:id="rId25"/>
    <p:sldId id="268" r:id="rId26"/>
    <p:sldId id="327" r:id="rId27"/>
    <p:sldId id="322" r:id="rId28"/>
    <p:sldId id="325" r:id="rId29"/>
    <p:sldId id="326" r:id="rId30"/>
    <p:sldId id="278" r:id="rId31"/>
    <p:sldId id="280" r:id="rId32"/>
    <p:sldId id="281" r:id="rId33"/>
    <p:sldId id="283" r:id="rId34"/>
    <p:sldId id="284" r:id="rId35"/>
    <p:sldId id="285" r:id="rId36"/>
    <p:sldId id="286" r:id="rId37"/>
    <p:sldId id="292" r:id="rId38"/>
    <p:sldId id="288" r:id="rId39"/>
    <p:sldId id="289" r:id="rId40"/>
    <p:sldId id="293" r:id="rId41"/>
    <p:sldId id="269" r:id="rId42"/>
    <p:sldId id="323" r:id="rId43"/>
    <p:sldId id="274" r:id="rId44"/>
    <p:sldId id="270" r:id="rId45"/>
    <p:sldId id="271" r:id="rId46"/>
    <p:sldId id="272" r:id="rId47"/>
    <p:sldId id="273" r:id="rId48"/>
    <p:sldId id="324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2" r:id="rId57"/>
    <p:sldId id="262" r:id="rId58"/>
  </p:sldIdLst>
  <p:sldSz cx="9144000" cy="6858000" type="screen4x3"/>
  <p:notesSz cx="6858000" cy="917416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84" autoAdjust="0"/>
    <p:restoredTop sz="94700" autoAdjust="0"/>
  </p:normalViewPr>
  <p:slideViewPr>
    <p:cSldViewPr>
      <p:cViewPr varScale="1">
        <p:scale>
          <a:sx n="110" d="100"/>
          <a:sy n="110" d="100"/>
        </p:scale>
        <p:origin x="192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2" y="1572"/>
      </p:cViewPr>
      <p:guideLst>
        <p:guide orient="horz" pos="289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D0B9C6AC-E5E0-9015-E6F9-9596B3DD9AF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56100"/>
            <a:ext cx="5033963" cy="413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83" tIns="44939" rIns="91483" bIns="44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C00FBA-C38B-8B28-6A5A-E4DFA059B981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93738"/>
            <a:ext cx="4570413" cy="3427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2388756B-0B65-AE4D-685D-B5D6D972FF2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>
            <a:extLst>
              <a:ext uri="{FF2B5EF4-FFF2-40B4-BE49-F238E27FC236}">
                <a16:creationId xmlns:a16="http://schemas.microsoft.com/office/drawing/2014/main" id="{F7B81BAB-4175-3CE9-6437-5CE8F3582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E1DEAAD1-E477-E8E7-A1C4-EF8D51EC9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4B659BD1-E7A4-1723-BECC-82BC3652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90CD7170-55A4-22F6-D60A-E65A2D2344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3202C0B1-E76C-04DB-0583-C7E152FFE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B14FBFEB-247E-C4A1-89B2-2007A9A3E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04E209A0-C739-C2C0-F55C-BA34546FB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9CAA850D-8B37-974A-F918-739A609BF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17BFD1F3-CBB9-C831-A8A3-942485F3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77742F31-50CC-C4B8-8F12-ABEB18FE3E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6625D20-0DD6-0CF4-2B50-53A4213FA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D2F4F6CC-D641-50A2-AC4C-D76A518E5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999C1B24-A93D-EA94-46AA-13A1FECFD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449FB344-B2B9-16F7-8B96-F1E8C27F28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B917F50D-82BE-18C5-C74E-CF876042E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3C62407D-DC9F-9AF8-0CFE-E257296B0D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897F64B3-5946-B966-20F6-9C8938600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FB09A2C3-10EB-6BC9-02CF-9B41458E4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DCA759A1-AD25-D30F-B861-CE925D1E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C1ECBA33-0295-21A2-176C-EAC694D22B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07B13CEC-3070-6DD1-5045-DC81C2E5D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71D40021-AB6A-986E-AE3B-3ADFF634E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6A3561F7-E914-0C95-241B-9585BF4C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072C6C51-EFF6-4526-F6CC-098E40F6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BD4BF3F6-FD47-77E3-732B-293866B1A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B9CF64BB-29A5-7E52-70AD-CDAA9DEFAF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1799B04D-4304-2FF3-3039-DFB8EC4FA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C2E7D8BF-911A-7634-4798-12FB7F3AC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D1AE0083-D1B1-C713-176D-5546A776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1BE43A2B-E170-F166-548B-3EDC14E14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E32C532-C75E-45A5-650A-6C139ABD8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4D781DF6-0091-DB64-4A53-8B4C9AEB35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B4B08D6F-C5FF-F83C-68FF-FCDBC3C86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B7E342AE-A5B4-F8ED-B5FE-E79B99A856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3E8FF7BA-6225-37D1-B412-BAE8536B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2B45E3EB-3E87-A0D6-0482-4A392598C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2172D5D4-75F5-9915-14F8-A0A029DCB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8237D-5E15-4B54-038B-A0199057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1ADAB-C2CE-A768-7FFA-8037FEC8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8AC2-4B83-7C60-C640-08A67AFA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6D94B-2185-D849-ACBC-6E42745C9F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898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6E5AC-AA1F-D282-C435-69ADB1C5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DEBAD-12F2-9CC2-8964-CC9F9832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59C65-8C45-D0A3-297B-14B28ABF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F9E2F-B19E-0141-A0F6-832EC7CD50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23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6E36-AB99-ECCF-9290-8CB78E62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1FD2-E193-0B57-C16F-F61FE365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0123-B161-65D9-5437-580E42A1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0EB20-B431-C443-8570-A16BEC003D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28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57C1-3EFC-04BF-8AB5-5B2A11F0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4E5D5-B716-ABAD-3566-257DAEC4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8B588-0ED5-1B10-4FC3-B8FA9BC6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9E4E7-A6B9-A04A-9259-813D186B83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83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C6D23-213F-659D-8F0A-0EB3768B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5E83-A8B4-3E8C-165A-F797B09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3FB07-0B3B-9091-E03C-395F9E2B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2A5A-3C64-A64F-9708-04FF46A5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E8DCC4-6A4E-3649-A8FD-50DCADEF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E99447-76B9-73B8-1F36-D6334DF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6E00ED-6485-6041-ABB7-A7B4DF51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E6740-AAAE-C746-922B-FB40E6AE51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36276C-1633-28B4-6BDB-9998B6B1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7B95F19-B679-EB9D-0774-B0CDBB76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4D3A51-5258-AF91-14A8-B630CE26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17992-1FED-6D4E-841C-9734423B82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4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4E76AF1-3415-99B0-78FD-8F4F26F5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72697-BB2F-09DE-7801-6EC23EA6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E24A999-22CD-A901-EE25-97E52C60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49C0F-07A7-094C-BA92-8BF048BAF9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92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D13665-F6FB-AAB1-37A1-0C6EF9A0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E4EF15F-638E-0819-B5A4-1F0BACC7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88DFD4-5D3F-DC82-5E39-4CCB5C73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375CB-5114-1640-AC89-38693A34DC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2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4315A5-8590-3975-6CE1-34E993DC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4CD743C-1974-2D99-D1F1-3D4DAA1D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779B02-DD13-86E8-85DA-BCEF5418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7916A-F979-834B-AF55-0BFAFC1303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3472E2-BFDC-320A-EB37-9E68CFB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54FFAC-BC46-2EED-C601-B776E9E3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803E3A-C95F-D737-D588-27507A6E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00CB9-479E-034D-BF69-3C65433A33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48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Placeholder 1">
            <a:extLst>
              <a:ext uri="{FF2B5EF4-FFF2-40B4-BE49-F238E27FC236}">
                <a16:creationId xmlns:a16="http://schemas.microsoft.com/office/drawing/2014/main" id="{9387CAB2-94F7-A3F3-AD8A-6ACD83F05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2824-81F7-CEFE-7547-CDF04B061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4CD3-28EB-6C8B-3C4F-F05C14D1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E19ED-B59B-CDE2-4AF0-8AEAC54D8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1E343-CE52-4F7E-FD54-59082F18C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065CB3-2041-3946-8370-A973A22488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pbs-assess.github.io/sdmTMB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at.stanford.edu/~tibs/ElemStatLear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8BBB7B31-AC06-11BE-8507-67065E2F91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1981200"/>
            <a:ext cx="8763000" cy="2209800"/>
          </a:xfrm>
        </p:spPr>
        <p:txBody>
          <a:bodyPr/>
          <a:lstStyle/>
          <a:p>
            <a:b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altLang="en-US" sz="3200" b="1"/>
          </a:p>
        </p:txBody>
      </p:sp>
      <p:sp>
        <p:nvSpPr>
          <p:cNvPr id="3074" name="Rectangle 3">
            <a:extLst>
              <a:ext uri="{FF2B5EF4-FFF2-40B4-BE49-F238E27FC236}">
                <a16:creationId xmlns:a16="http://schemas.microsoft.com/office/drawing/2014/main" id="{B67B758F-1ED9-6E9B-9E71-CD63A0044C7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62000" y="4038600"/>
            <a:ext cx="7620000" cy="1600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D32128"/>
                </a:solidFill>
              </a:rPr>
              <a:t>Adapted from Andre Punt’s</a:t>
            </a:r>
          </a:p>
          <a:p>
            <a:r>
              <a:rPr lang="en-US" altLang="en-US">
                <a:solidFill>
                  <a:srgbClr val="D32128"/>
                </a:solidFill>
              </a:rPr>
              <a:t>Fish 559, Lecture 23</a:t>
            </a:r>
          </a:p>
        </p:txBody>
      </p:sp>
      <p:sp>
        <p:nvSpPr>
          <p:cNvPr id="3075" name="Text Box 5">
            <a:extLst>
              <a:ext uri="{FF2B5EF4-FFF2-40B4-BE49-F238E27FC236}">
                <a16:creationId xmlns:a16="http://schemas.microsoft.com/office/drawing/2014/main" id="{AAFB1D18-C807-8B9B-094F-9B9BEEED7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22431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6" name="Text Box 6">
            <a:extLst>
              <a:ext uri="{FF2B5EF4-FFF2-40B4-BE49-F238E27FC236}">
                <a16:creationId xmlns:a16="http://schemas.microsoft.com/office/drawing/2014/main" id="{ECD36A6D-0C33-FD79-4B14-225D92E4B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2133600"/>
            <a:ext cx="55737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4000" b="1">
                <a:latin typeface="Arial" panose="020B0604020202020204" pitchFamily="34" charset="0"/>
              </a:rPr>
              <a:t>A Brief Introduction to</a:t>
            </a:r>
          </a:p>
          <a:p>
            <a:pPr algn="ctr" eaLnBrk="1" hangingPunct="1"/>
            <a:r>
              <a:rPr lang="en-US" altLang="en-US" sz="4000" b="1">
                <a:latin typeface="Arial" panose="020B0604020202020204" pitchFamily="34" charset="0"/>
              </a:rPr>
              <a:t>GAM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A1FC2328-C15E-D88F-5FCB-60FBE8519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Background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84DE7-C747-23F6-DAC3-9D07CD61E3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804" t="-1162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Polynomial basis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dirty="0"/>
                  <a:t>3rd order polynomial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results 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Generate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t>Similar to a linear model??</a:t>
            </a:r>
          </a:p>
          <a:p>
            <a:r>
              <a:rPr>
                <a:solidFill>
                  <a:srgbClr val="5E5E5E"/>
                </a:solidFill>
                <a:latin typeface="Courier"/>
              </a:rPr>
              <a:t># Generate data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size&lt;-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1.42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1.58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1.78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1.99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1.99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1.99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2.13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2.13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2.13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2.32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2.32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2.32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2.32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2.32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2.43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2.43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2.78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2.98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2.98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wear&lt;-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4.0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4.2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2.5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2.6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2.4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3.2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2.4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2.6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4.8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3.0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2.7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3.1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3.3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3.0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2.8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size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(size)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x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(x) 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(x, wear,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"Scaled engine size"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"Wear index"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lecture10_gam_in_practice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97485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56C3FA5-E8B8-7615-D07E-AA2B0B6C1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Polynomial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9199-41FB-B855-2826-9EE6984D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dirty="0"/>
              <a:t>Similar to a linear model??</a:t>
            </a:r>
            <a:endParaRPr lang="en-US" dirty="0"/>
          </a:p>
          <a:p>
            <a:pPr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br>
              <a:rPr lang="en-US" dirty="0"/>
            </a:br>
            <a:r>
              <a:rPr lang="en-US" dirty="0">
                <a:solidFill>
                  <a:srgbClr val="5E5E5E"/>
                </a:solidFill>
                <a:latin typeface="Courier"/>
              </a:rPr>
              <a:t># Fit model</a:t>
            </a:r>
            <a:br>
              <a:rPr lang="en-US" dirty="0"/>
            </a:b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mod &lt;- </a:t>
            </a:r>
            <a:r>
              <a:rPr lang="en-US" dirty="0" err="1">
                <a:solidFill>
                  <a:srgbClr val="4758AB"/>
                </a:solidFill>
                <a:highlight>
                  <a:srgbClr val="FFFF00"/>
                </a:highlight>
                <a:latin typeface="Courier"/>
              </a:rPr>
              <a:t>lm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(wear </a:t>
            </a:r>
            <a:r>
              <a:rPr lang="en-US" dirty="0">
                <a:solidFill>
                  <a:srgbClr val="5E5E5E"/>
                </a:solidFill>
                <a:highlight>
                  <a:srgbClr val="FFFF00"/>
                </a:highlight>
                <a:latin typeface="Courier"/>
              </a:rPr>
              <a:t>~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 x </a:t>
            </a:r>
            <a:r>
              <a:rPr lang="en-US" dirty="0">
                <a:solidFill>
                  <a:srgbClr val="5E5E5E"/>
                </a:solidFill>
                <a:highlight>
                  <a:srgbClr val="FFFF00"/>
                </a:highlight>
                <a:latin typeface="Courier"/>
              </a:rPr>
              <a:t>+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 </a:t>
            </a:r>
            <a:r>
              <a:rPr lang="en-US" dirty="0">
                <a:solidFill>
                  <a:srgbClr val="4758AB"/>
                </a:solidFill>
                <a:highlight>
                  <a:srgbClr val="FFFF00"/>
                </a:highlight>
                <a:latin typeface="Courier"/>
              </a:rPr>
              <a:t>I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(x</a:t>
            </a:r>
            <a:r>
              <a:rPr lang="en-US" dirty="0">
                <a:solidFill>
                  <a:srgbClr val="5E5E5E"/>
                </a:solidFill>
                <a:highlight>
                  <a:srgbClr val="FFFF00"/>
                </a:highlight>
                <a:latin typeface="Courier"/>
              </a:rPr>
              <a:t>^</a:t>
            </a:r>
            <a:r>
              <a:rPr lang="en-US" dirty="0">
                <a:solidFill>
                  <a:srgbClr val="AD0000"/>
                </a:solidFill>
                <a:highlight>
                  <a:srgbClr val="FFFF00"/>
                </a:highlight>
                <a:latin typeface="Courier"/>
              </a:rPr>
              <a:t>2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) </a:t>
            </a:r>
            <a:r>
              <a:rPr lang="en-US" dirty="0">
                <a:solidFill>
                  <a:srgbClr val="5E5E5E"/>
                </a:solidFill>
                <a:highlight>
                  <a:srgbClr val="FFFF00"/>
                </a:highlight>
                <a:latin typeface="Courier"/>
              </a:rPr>
              <a:t>+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 </a:t>
            </a:r>
            <a:r>
              <a:rPr lang="en-US" dirty="0">
                <a:solidFill>
                  <a:srgbClr val="4758AB"/>
                </a:solidFill>
                <a:highlight>
                  <a:srgbClr val="FFFF00"/>
                </a:highlight>
                <a:latin typeface="Courier"/>
              </a:rPr>
              <a:t>I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(x</a:t>
            </a:r>
            <a:r>
              <a:rPr lang="en-US" dirty="0">
                <a:solidFill>
                  <a:srgbClr val="5E5E5E"/>
                </a:solidFill>
                <a:highlight>
                  <a:srgbClr val="FFFF00"/>
                </a:highlight>
                <a:latin typeface="Courier"/>
              </a:rPr>
              <a:t>^</a:t>
            </a:r>
            <a:r>
              <a:rPr lang="en-US" dirty="0">
                <a:solidFill>
                  <a:srgbClr val="AD0000"/>
                </a:solidFill>
                <a:highlight>
                  <a:srgbClr val="FFFF00"/>
                </a:highlight>
                <a:latin typeface="Courier"/>
              </a:rPr>
              <a:t>3</a:t>
            </a:r>
            <a:r>
              <a:rPr lang="en-US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</a:rPr>
              <a:t>))</a:t>
            </a:r>
          </a:p>
          <a:p>
            <a:pPr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br>
              <a:rPr dirty="0"/>
            </a:br>
            <a:endParaRPr dirty="0">
              <a:solidFill>
                <a:srgbClr val="003B4F"/>
              </a:solidFill>
              <a:latin typeface="Couri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C8A6002F-ED11-CEDA-6C29-E73731BF4D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5618162" cy="1600200"/>
          </a:xfrm>
        </p:spPr>
        <p:txBody>
          <a:bodyPr anchor="t"/>
          <a:lstStyle/>
          <a:p>
            <a:r>
              <a:rPr lang="en-US" altLang="en-US" dirty="0"/>
              <a:t>Plot polynomial basis</a:t>
            </a:r>
          </a:p>
        </p:txBody>
      </p:sp>
      <p:sp>
        <p:nvSpPr>
          <p:cNvPr id="58370" name="Text Placeholder 3">
            <a:extLst>
              <a:ext uri="{FF2B5EF4-FFF2-40B4-BE49-F238E27FC236}">
                <a16:creationId xmlns:a16="http://schemas.microsoft.com/office/drawing/2014/main" id="{6B9D459D-C6C3-FEB8-230B-7BB296C7C8F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0238" y="1011578"/>
            <a:ext cx="8285162" cy="38115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Get beta</a:t>
            </a:r>
            <a:br>
              <a:rPr lang="en-US" altLang="en-US" dirty="0"/>
            </a:b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b1 =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mod</a:t>
            </a:r>
            <a:r>
              <a:rPr lang="en-US" altLang="en-US" dirty="0" err="1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coefficients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[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]; b2 =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mod</a:t>
            </a:r>
            <a:r>
              <a:rPr lang="en-US" altLang="en-US" dirty="0" err="1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coefficients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[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]; b3 =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mod</a:t>
            </a:r>
            <a:r>
              <a:rPr lang="en-US" altLang="en-US" dirty="0" err="1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coefficients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[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3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]; b4 =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mod</a:t>
            </a:r>
            <a:r>
              <a:rPr lang="en-US" altLang="en-US" dirty="0" err="1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coefficients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[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4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]; 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Plot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plot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(x, wear,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xlab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"Scaled engine size"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ylab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"Wear index"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curve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(b1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x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*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b2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x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*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b3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x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3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*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b4, 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from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0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to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add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8F5902"/>
                </a:solidFill>
                <a:latin typeface="Courier" panose="02070309020205020404" pitchFamily="49" charset="0"/>
              </a:rPr>
              <a:t>TRUE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</a:p>
        </p:txBody>
      </p:sp>
      <p:pic>
        <p:nvPicPr>
          <p:cNvPr id="58371" name="Picture 1" descr="lecture10_gam_in_practice_files/figure-pptx/unnamed-chunk-3-1.png">
            <a:extLst>
              <a:ext uri="{FF2B5EF4-FFF2-40B4-BE49-F238E27FC236}">
                <a16:creationId xmlns:a16="http://schemas.microsoft.com/office/drawing/2014/main" id="{BFFEBF9E-E064-DCC6-9D5D-F7F148FB452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291443"/>
            <a:ext cx="8132762" cy="406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630441CF-98A8-F4E2-3836-87618B453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Cubic spline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EFB20-796D-B7AE-1C5F-27A9CB218A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804" r="-96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38BE8703-89D6-2992-8481-7FBAB0634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Cubic spline basis in R by hand (1)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5C58F207-C15E-E916-9528-E9645F983F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rk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&lt;-</a:t>
            </a:r>
            <a:r>
              <a:rPr lang="en-US" altLang="en-US" sz="1600" b="1" dirty="0">
                <a:solidFill>
                  <a:srgbClr val="003B4F"/>
                </a:solidFill>
                <a:latin typeface="Courier" panose="02070309020205020404" pitchFamily="49" charset="0"/>
              </a:rPr>
              <a:t>function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x,z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){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R(</a:t>
            </a:r>
            <a:r>
              <a:rPr lang="en-US" altLang="en-US" sz="1600" dirty="0" err="1">
                <a:solidFill>
                  <a:srgbClr val="5E5E5E"/>
                </a:solidFill>
                <a:latin typeface="Courier" panose="02070309020205020404" pitchFamily="49" charset="0"/>
              </a:rPr>
              <a:t>x,x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*) for cubic spline on [0,1] 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((z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-0.5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2-1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12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*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((x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-0.5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2-1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12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((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abs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(x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z)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0.5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abs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(x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z)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0.5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^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240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24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}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spl.X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&lt;-</a:t>
            </a:r>
            <a:r>
              <a:rPr lang="en-US" altLang="en-US" sz="1600" b="1" dirty="0">
                <a:solidFill>
                  <a:srgbClr val="003B4F"/>
                </a:solidFill>
                <a:latin typeface="Courier" panose="02070309020205020404" pitchFamily="49" charset="0"/>
              </a:rPr>
              <a:t>function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(x, </a:t>
            </a: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xk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){     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setup model matrix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q &lt;- 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length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xk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        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number of parameters 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n &lt;- 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length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(x)             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number of data 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X &lt;- 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matrix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, n, q)       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initialized model matrix 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X[, 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] &lt;-x                 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set second column to x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X[,</a:t>
            </a:r>
            <a:r>
              <a:rPr lang="en-US" altLang="en-US" sz="1600" dirty="0">
                <a:solidFill>
                  <a:srgbClr val="AD0000"/>
                </a:solidFill>
                <a:latin typeface="Courier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: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q]&lt;-</a:t>
            </a:r>
            <a:r>
              <a:rPr lang="en-US" altLang="en-US" sz="1600" dirty="0">
                <a:solidFill>
                  <a:srgbClr val="4758AB"/>
                </a:solidFill>
                <a:latin typeface="Courier" panose="02070309020205020404" pitchFamily="49" charset="0"/>
              </a:rPr>
              <a:t>outer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x,xk,</a:t>
            </a:r>
            <a:r>
              <a:rPr lang="en-US" altLang="en-US" sz="1600" dirty="0" err="1">
                <a:solidFill>
                  <a:srgbClr val="657422"/>
                </a:solidFill>
                <a:latin typeface="Courier" panose="02070309020205020404" pitchFamily="49" charset="0"/>
              </a:rPr>
              <a:t>FUN</a:t>
            </a:r>
            <a:r>
              <a:rPr lang="en-US" altLang="en-US" sz="1600" dirty="0">
                <a:solidFill>
                  <a:srgbClr val="657422"/>
                </a:solidFill>
                <a:latin typeface="Courier" panose="02070309020205020404" pitchFamily="49" charset="0"/>
              </a:rPr>
              <a:t>=</a:t>
            </a:r>
            <a:r>
              <a:rPr lang="en-US" altLang="en-US" sz="1600" dirty="0" err="1">
                <a:solidFill>
                  <a:srgbClr val="003B4F"/>
                </a:solidFill>
                <a:latin typeface="Courier" panose="02070309020205020404" pitchFamily="49" charset="0"/>
              </a:rPr>
              <a:t>rk</a:t>
            </a: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) 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# and remaining to R(</a:t>
            </a:r>
            <a:r>
              <a:rPr lang="en-US" altLang="en-US" sz="1600" dirty="0" err="1">
                <a:solidFill>
                  <a:srgbClr val="5E5E5E"/>
                </a:solidFill>
                <a:latin typeface="Courier" panose="02070309020205020404" pitchFamily="49" charset="0"/>
              </a:rPr>
              <a:t>x,xk</a:t>
            </a:r>
            <a:r>
              <a:rPr lang="en-US" altLang="en-US" sz="1600" dirty="0">
                <a:solidFill>
                  <a:srgbClr val="5E5E5E"/>
                </a:solidFill>
                <a:latin typeface="Courier" panose="02070309020205020404" pitchFamily="49" charset="0"/>
              </a:rPr>
              <a:t>) 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  X</a:t>
            </a:r>
            <a:br>
              <a:rPr lang="en-US" altLang="en-US" sz="1600" dirty="0"/>
            </a:br>
            <a:r>
              <a:rPr lang="en-US" altLang="en-US" sz="1600" dirty="0">
                <a:solidFill>
                  <a:srgbClr val="003B4F"/>
                </a:solidFill>
                <a:latin typeface="Courier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47A2154C-8D81-95F4-4ADC-667E2F2DA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7751762" cy="1600200"/>
          </a:xfrm>
        </p:spPr>
        <p:txBody>
          <a:bodyPr anchor="t"/>
          <a:lstStyle/>
          <a:p>
            <a:r>
              <a:rPr lang="en-US" altLang="en-US"/>
              <a:t>Cubic spline basis in R by hand (2)</a:t>
            </a:r>
          </a:p>
        </p:txBody>
      </p:sp>
      <p:sp>
        <p:nvSpPr>
          <p:cNvPr id="61442" name="Text Placeholder 3">
            <a:extLst>
              <a:ext uri="{FF2B5EF4-FFF2-40B4-BE49-F238E27FC236}">
                <a16:creationId xmlns:a16="http://schemas.microsoft.com/office/drawing/2014/main" id="{A64F0C3A-3C4F-E12A-92FE-99CCCF32D0A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0238" y="1066800"/>
            <a:ext cx="8437562" cy="38115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xk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&lt;-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: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4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5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                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choose location of 4 knots</a:t>
            </a:r>
            <a:br>
              <a:rPr lang="en-US" altLang="en-US" dirty="0"/>
            </a:b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Xmat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&lt;- </a:t>
            </a:r>
            <a:r>
              <a:rPr lang="en-US" altLang="en-US" dirty="0" err="1">
                <a:solidFill>
                  <a:srgbClr val="4758AB"/>
                </a:solidFill>
                <a:latin typeface="Courier" panose="02070309020205020404" pitchFamily="49" charset="0"/>
              </a:rPr>
              <a:t>spl.X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(x,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xk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        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generate model matrix </a:t>
            </a:r>
            <a:br>
              <a:rPr lang="en-US" altLang="en-US" dirty="0"/>
            </a:b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mod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.1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&lt;- </a:t>
            </a:r>
            <a:r>
              <a:rPr lang="en-US" altLang="en-US" dirty="0" err="1">
                <a:solidFill>
                  <a:srgbClr val="4758AB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lm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(wear </a:t>
            </a:r>
            <a:r>
              <a:rPr lang="en-US" altLang="en-US" dirty="0">
                <a:solidFill>
                  <a:srgbClr val="5E5E5E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~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Xmat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5E5E5E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-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1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)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fit model </a:t>
            </a:r>
            <a:br>
              <a:rPr lang="en-US" altLang="en-US" dirty="0"/>
            </a:b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&lt;-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0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: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100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/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100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          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x values for prediction </a:t>
            </a:r>
            <a:br>
              <a:rPr lang="en-US" altLang="en-US" dirty="0"/>
            </a:b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&lt;- </a:t>
            </a:r>
            <a:r>
              <a:rPr lang="en-US" altLang="en-US" dirty="0" err="1">
                <a:solidFill>
                  <a:srgbClr val="4758AB"/>
                </a:solidFill>
                <a:latin typeface="Courier" panose="02070309020205020404" pitchFamily="49" charset="0"/>
              </a:rPr>
              <a:t>spl.X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xk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         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prediction matrix 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Plot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plot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(x, wear,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xlab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"Scaled engine size"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ylab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"Wear index"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lines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%*%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4758AB"/>
                </a:solidFill>
                <a:latin typeface="Courier" panose="02070309020205020404" pitchFamily="49" charset="0"/>
              </a:rPr>
              <a:t>coef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(mod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.1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))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plot fitted spline</a:t>
            </a:r>
          </a:p>
        </p:txBody>
      </p:sp>
      <p:pic>
        <p:nvPicPr>
          <p:cNvPr id="61443" name="Picture 1" descr="lecture10_gam_in_practice_files/figure-pptx/unnamed-chunk-5-1.png">
            <a:extLst>
              <a:ext uri="{FF2B5EF4-FFF2-40B4-BE49-F238E27FC236}">
                <a16:creationId xmlns:a16="http://schemas.microsoft.com/office/drawing/2014/main" id="{08543768-61A3-D7C4-E33D-16F34C4B09E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717800"/>
            <a:ext cx="7366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D4F51FF3-5528-5AD0-93D1-B7011810B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7294562" cy="1600200"/>
          </a:xfrm>
        </p:spPr>
        <p:txBody>
          <a:bodyPr anchor="t"/>
          <a:lstStyle/>
          <a:p>
            <a:r>
              <a:rPr lang="en-US" altLang="en-US"/>
              <a:t>Cubic spline basis in R </a:t>
            </a:r>
            <a:r>
              <a:rPr lang="en-US" altLang="en-US">
                <a:latin typeface="Courier" panose="02070309020205020404" pitchFamily="49" charset="0"/>
              </a:rPr>
              <a:t>mgcv</a:t>
            </a:r>
          </a:p>
        </p:txBody>
      </p:sp>
      <p:sp>
        <p:nvSpPr>
          <p:cNvPr id="62466" name="Text Placeholder 3">
            <a:extLst>
              <a:ext uri="{FF2B5EF4-FFF2-40B4-BE49-F238E27FC236}">
                <a16:creationId xmlns:a16="http://schemas.microsoft.com/office/drawing/2014/main" id="{D9C62428-EB1E-F437-C7E8-10E45DFEF25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0238" y="1066800"/>
            <a:ext cx="8513762" cy="38115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Fit GAM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library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mgcv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 dirty="0"/>
            </a:b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mod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.2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&lt;- </a:t>
            </a:r>
            <a:r>
              <a:rPr lang="en-US" altLang="en-US" dirty="0">
                <a:solidFill>
                  <a:srgbClr val="4758AB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gam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(wear </a:t>
            </a:r>
            <a:r>
              <a:rPr lang="en-US" altLang="en-US" dirty="0">
                <a:solidFill>
                  <a:srgbClr val="5E5E5E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~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4758AB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s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(x, </a:t>
            </a:r>
            <a:r>
              <a:rPr lang="en-US" altLang="en-US" dirty="0">
                <a:solidFill>
                  <a:srgbClr val="657422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k =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4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, </a:t>
            </a:r>
            <a:r>
              <a:rPr lang="en-US" altLang="en-US" dirty="0">
                <a:solidFill>
                  <a:srgbClr val="657422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bs =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"</a:t>
            </a:r>
            <a:r>
              <a:rPr lang="en-US" altLang="en-US" dirty="0" err="1">
                <a:solidFill>
                  <a:srgbClr val="20794D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cr</a:t>
            </a:r>
            <a:r>
              <a:rPr lang="en-US" altLang="en-US" dirty="0">
                <a:solidFill>
                  <a:srgbClr val="20794D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"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, </a:t>
            </a:r>
            <a:r>
              <a:rPr lang="en-US" altLang="en-US" dirty="0">
                <a:solidFill>
                  <a:srgbClr val="657422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m =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2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), </a:t>
            </a:r>
            <a:r>
              <a:rPr lang="en-US" altLang="en-US" dirty="0">
                <a:solidFill>
                  <a:srgbClr val="657422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gamma =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5E5E5E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-</a:t>
            </a:r>
            <a:r>
              <a:rPr lang="en-US" altLang="en-US" dirty="0">
                <a:solidFill>
                  <a:srgbClr val="AD0000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1</a:t>
            </a:r>
            <a:r>
              <a:rPr lang="en-US" altLang="en-US" dirty="0">
                <a:solidFill>
                  <a:srgbClr val="003B4F"/>
                </a:solidFill>
                <a:highlight>
                  <a:srgbClr val="FFFF00"/>
                </a:highlight>
                <a:latin typeface="Courier" panose="02070309020205020404" pitchFamily="49" charset="0"/>
              </a:rPr>
              <a:t>)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fit model with 4 knots</a:t>
            </a:r>
            <a:br>
              <a:rPr lang="en-US" altLang="en-US" dirty="0"/>
            </a:b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predy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&lt;- </a:t>
            </a: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predict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(mod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.2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newdata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4758AB"/>
                </a:solidFill>
                <a:latin typeface="Courier" panose="02070309020205020404" pitchFamily="49" charset="0"/>
              </a:rPr>
              <a:t>data.frame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x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), 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type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"response"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Plot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plot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(x, wear,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xlab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"Scaled engine size"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57422"/>
                </a:solidFill>
                <a:latin typeface="Courier" panose="02070309020205020404" pitchFamily="49" charset="0"/>
              </a:rPr>
              <a:t>ylab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20794D"/>
                </a:solidFill>
                <a:latin typeface="Courier" panose="02070309020205020404" pitchFamily="49" charset="0"/>
              </a:rPr>
              <a:t>"Wear index"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lines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%*%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4758AB"/>
                </a:solidFill>
                <a:latin typeface="Courier" panose="02070309020205020404" pitchFamily="49" charset="0"/>
              </a:rPr>
              <a:t>coef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(mod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.1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)) </a:t>
            </a:r>
            <a:r>
              <a:rPr lang="en-US" altLang="en-US" dirty="0">
                <a:solidFill>
                  <a:srgbClr val="5E5E5E"/>
                </a:solidFill>
                <a:latin typeface="Courier" panose="02070309020205020404" pitchFamily="49" charset="0"/>
              </a:rPr>
              <a:t># plot fitted spline</a:t>
            </a:r>
            <a:br>
              <a:rPr lang="en-US" altLang="en-US" dirty="0"/>
            </a:br>
            <a:r>
              <a:rPr lang="en-US" altLang="en-US" dirty="0">
                <a:solidFill>
                  <a:srgbClr val="4758AB"/>
                </a:solidFill>
                <a:latin typeface="Courier" panose="02070309020205020404" pitchFamily="49" charset="0"/>
              </a:rPr>
              <a:t>lines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xp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3B4F"/>
                </a:solidFill>
                <a:latin typeface="Courier" panose="02070309020205020404" pitchFamily="49" charset="0"/>
              </a:rPr>
              <a:t>predy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 dirty="0">
                <a:solidFill>
                  <a:srgbClr val="657422"/>
                </a:solidFill>
                <a:latin typeface="Courier" panose="02070309020205020404" pitchFamily="49" charset="0"/>
              </a:rPr>
              <a:t>col =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 dirty="0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 dirty="0">
                <a:solidFill>
                  <a:srgbClr val="003B4F"/>
                </a:solidFill>
                <a:latin typeface="Courier" panose="02070309020205020404" pitchFamily="49" charset="0"/>
              </a:rPr>
              <a:t>) </a:t>
            </a:r>
          </a:p>
        </p:txBody>
      </p:sp>
      <p:pic>
        <p:nvPicPr>
          <p:cNvPr id="62467" name="Picture 1" descr="lecture10_gam_in_practice_files/figure-pptx/unnamed-chunk-6-1.png">
            <a:extLst>
              <a:ext uri="{FF2B5EF4-FFF2-40B4-BE49-F238E27FC236}">
                <a16:creationId xmlns:a16="http://schemas.microsoft.com/office/drawing/2014/main" id="{49DABE8C-8ED5-0111-764C-18EE73887396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7885113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5237559" cy="1600200"/>
          </a:xfrm>
        </p:spPr>
        <p:txBody>
          <a:bodyPr anchor="t"/>
          <a:lstStyle/>
          <a:p>
            <a:r>
              <a:rPr dirty="0"/>
              <a:t>Basis 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7162" y="989013"/>
            <a:ext cx="2949178" cy="3811588"/>
          </a:xfrm>
        </p:spPr>
        <p:txBody>
          <a:bodyPr/>
          <a:lstStyle/>
          <a:p>
            <a:r>
              <a:rPr dirty="0">
                <a:solidFill>
                  <a:srgbClr val="4758AB"/>
                </a:solidFill>
                <a:latin typeface="Courier"/>
              </a:rPr>
              <a:t>library</a:t>
            </a:r>
            <a:r>
              <a:rPr dirty="0">
                <a:solidFill>
                  <a:srgbClr val="003B4F"/>
                </a:solidFill>
                <a:latin typeface="Courier"/>
              </a:rPr>
              <a:t>(gratia)</a:t>
            </a:r>
            <a:br>
              <a:rPr dirty="0"/>
            </a:br>
            <a:r>
              <a:rPr dirty="0">
                <a:solidFill>
                  <a:srgbClr val="4758AB"/>
                </a:solidFill>
                <a:latin typeface="Courier"/>
              </a:rPr>
              <a:t>library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dplyr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  <a:br>
              <a:rPr dirty="0"/>
            </a:br>
            <a:r>
              <a:rPr dirty="0">
                <a:solidFill>
                  <a:srgbClr val="4758AB"/>
                </a:solidFill>
                <a:latin typeface="Courier"/>
              </a:rPr>
              <a:t>basis</a:t>
            </a:r>
            <a:r>
              <a:rPr dirty="0">
                <a:solidFill>
                  <a:srgbClr val="003B4F"/>
                </a:solidFill>
                <a:latin typeface="Courier"/>
              </a:rPr>
              <a:t>(mod</a:t>
            </a:r>
            <a:r>
              <a:rPr dirty="0">
                <a:solidFill>
                  <a:srgbClr val="AD0000"/>
                </a:solidFill>
                <a:latin typeface="Courier"/>
              </a:rPr>
              <a:t>.2</a:t>
            </a:r>
            <a:r>
              <a:rPr dirty="0">
                <a:solidFill>
                  <a:srgbClr val="003B4F"/>
                </a:solidFill>
                <a:latin typeface="Courier"/>
              </a:rPr>
              <a:t>) </a:t>
            </a:r>
            <a:r>
              <a:rPr dirty="0">
                <a:solidFill>
                  <a:srgbClr val="5E5E5E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4758AB"/>
                </a:solidFill>
                <a:latin typeface="Courier"/>
              </a:rPr>
              <a:t>draw</a:t>
            </a:r>
            <a:r>
              <a:rPr dirty="0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3" name="Picture 1" descr="lecture10_gam_in_practice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0056" y="2068286"/>
            <a:ext cx="7759700" cy="38798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4">
            <a:extLst>
              <a:ext uri="{FF2B5EF4-FFF2-40B4-BE49-F238E27FC236}">
                <a16:creationId xmlns:a16="http://schemas.microsoft.com/office/drawing/2014/main" id="{AB86D11E-7927-4BFE-3093-0153185A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914400"/>
            <a:ext cx="89916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5122" name="TextBox 5">
            <a:extLst>
              <a:ext uri="{FF2B5EF4-FFF2-40B4-BE49-F238E27FC236}">
                <a16:creationId xmlns:a16="http://schemas.microsoft.com/office/drawing/2014/main" id="{716EC798-0E53-5622-84EF-585C07EF2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90600"/>
            <a:ext cx="22860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Linear regression &amp;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additive modelling</a:t>
            </a:r>
          </a:p>
        </p:txBody>
      </p:sp>
      <p:sp>
        <p:nvSpPr>
          <p:cNvPr id="5123" name="TextBox 6">
            <a:extLst>
              <a:ext uri="{FF2B5EF4-FFF2-40B4-BE49-F238E27FC236}">
                <a16:creationId xmlns:a16="http://schemas.microsoft.com/office/drawing/2014/main" id="{C48E1B19-7B6B-B6E3-15DF-8E817FE6E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914400"/>
            <a:ext cx="26670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Generalised linear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modelling &amp; generalized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additive models</a:t>
            </a:r>
          </a:p>
        </p:txBody>
      </p:sp>
      <p:sp>
        <p:nvSpPr>
          <p:cNvPr id="5124" name="TextBox 7">
            <a:extLst>
              <a:ext uri="{FF2B5EF4-FFF2-40B4-BE49-F238E27FC236}">
                <a16:creationId xmlns:a16="http://schemas.microsoft.com/office/drawing/2014/main" id="{BD44B18E-9B4D-C25F-8051-1E34B7D78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572000"/>
            <a:ext cx="281940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Mixed modelling &amp;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additive mixed modelling</a:t>
            </a:r>
          </a:p>
        </p:txBody>
      </p:sp>
      <p:sp>
        <p:nvSpPr>
          <p:cNvPr id="5125" name="TextBox 8">
            <a:extLst>
              <a:ext uri="{FF2B5EF4-FFF2-40B4-BE49-F238E27FC236}">
                <a16:creationId xmlns:a16="http://schemas.microsoft.com/office/drawing/2014/main" id="{121A1DEE-08B1-93E7-FEB0-048B5C141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572000"/>
            <a:ext cx="28194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Generalised linear mixed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modelling &amp; generalised</a:t>
            </a:r>
          </a:p>
          <a:p>
            <a:pPr algn="ctr" eaLnBrk="1" hangingPunct="1"/>
            <a:r>
              <a:rPr lang="en-AU" altLang="en-US">
                <a:latin typeface="Tahoma" panose="020B0604030504040204" pitchFamily="34" charset="0"/>
              </a:rPr>
              <a:t>additive mixed modelling</a:t>
            </a:r>
          </a:p>
        </p:txBody>
      </p:sp>
      <p:sp>
        <p:nvSpPr>
          <p:cNvPr id="5126" name="TextBox 9">
            <a:extLst>
              <a:ext uri="{FF2B5EF4-FFF2-40B4-BE49-F238E27FC236}">
                <a16:creationId xmlns:a16="http://schemas.microsoft.com/office/drawing/2014/main" id="{BD01FD14-2CB9-946B-EEEC-B23F0E2DA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14600"/>
            <a:ext cx="24701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600">
                <a:latin typeface="Tahoma" panose="020B0604030504040204" pitchFamily="34" charset="0"/>
              </a:rPr>
              <a:t>Allow for: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600">
                <a:latin typeface="Tahoma" panose="020B0604030504040204" pitchFamily="34" charset="0"/>
              </a:rPr>
              <a:t> Nested 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600">
                <a:latin typeface="Tahoma" panose="020B0604030504040204" pitchFamily="34" charset="0"/>
              </a:rPr>
              <a:t> Temporal correlation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600">
                <a:latin typeface="Tahoma" panose="020B0604030504040204" pitchFamily="34" charset="0"/>
              </a:rPr>
              <a:t> Spatial correlation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600">
                <a:latin typeface="Tahoma" panose="020B0604030504040204" pitchFamily="34" charset="0"/>
              </a:rPr>
              <a:t> Heterogeneity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600">
                <a:latin typeface="Tahoma" panose="020B0604030504040204" pitchFamily="34" charset="0"/>
              </a:rPr>
              <a:t> Repeated measurement</a:t>
            </a:r>
          </a:p>
        </p:txBody>
      </p:sp>
      <p:sp>
        <p:nvSpPr>
          <p:cNvPr id="5127" name="TextBox 10">
            <a:extLst>
              <a:ext uri="{FF2B5EF4-FFF2-40B4-BE49-F238E27FC236}">
                <a16:creationId xmlns:a16="http://schemas.microsoft.com/office/drawing/2014/main" id="{73B4F288-205F-73C1-2534-56A7D451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400800"/>
            <a:ext cx="1352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000">
                <a:latin typeface="Tahoma" panose="020B0604030504040204" pitchFamily="34" charset="0"/>
              </a:rPr>
              <a:t>Zuur et al.; Fig. 15.1</a:t>
            </a:r>
          </a:p>
        </p:txBody>
      </p:sp>
      <p:cxnSp>
        <p:nvCxnSpPr>
          <p:cNvPr id="5128" name="Shape 12">
            <a:extLst>
              <a:ext uri="{FF2B5EF4-FFF2-40B4-BE49-F238E27FC236}">
                <a16:creationId xmlns:a16="http://schemas.microsoft.com/office/drawing/2014/main" id="{AD064458-9DE2-B572-F969-B8942E5EE9F7}"/>
              </a:ext>
            </a:extLst>
          </p:cNvPr>
          <p:cNvCxnSpPr>
            <a:cxnSpLocks noChangeShapeType="1"/>
            <a:stCxn id="5122" idx="2"/>
          </p:cNvCxnSpPr>
          <p:nvPr/>
        </p:nvCxnSpPr>
        <p:spPr bwMode="auto">
          <a:xfrm rot="16200000" flipH="1">
            <a:off x="2304256" y="1466057"/>
            <a:ext cx="1106487" cy="1447800"/>
          </a:xfrm>
          <a:prstGeom prst="curved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9" name="Shape 13">
            <a:extLst>
              <a:ext uri="{FF2B5EF4-FFF2-40B4-BE49-F238E27FC236}">
                <a16:creationId xmlns:a16="http://schemas.microsoft.com/office/drawing/2014/main" id="{4FF9B835-5247-080D-F2E1-E5EF7A873BFE}"/>
              </a:ext>
            </a:extLst>
          </p:cNvPr>
          <p:cNvCxnSpPr>
            <a:cxnSpLocks noChangeShapeType="1"/>
            <a:stCxn id="5123" idx="2"/>
          </p:cNvCxnSpPr>
          <p:nvPr/>
        </p:nvCxnSpPr>
        <p:spPr bwMode="auto">
          <a:xfrm rot="5400000">
            <a:off x="5624512" y="1319213"/>
            <a:ext cx="1133475" cy="2171700"/>
          </a:xfrm>
          <a:prstGeom prst="curved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0" name="Shape 16">
            <a:extLst>
              <a:ext uri="{FF2B5EF4-FFF2-40B4-BE49-F238E27FC236}">
                <a16:creationId xmlns:a16="http://schemas.microsoft.com/office/drawing/2014/main" id="{0152B0D8-B102-560C-AAD7-7F5BD31B116C}"/>
              </a:ext>
            </a:extLst>
          </p:cNvPr>
          <p:cNvCxnSpPr>
            <a:cxnSpLocks noChangeShapeType="1"/>
            <a:endCxn id="5125" idx="0"/>
          </p:cNvCxnSpPr>
          <p:nvPr/>
        </p:nvCxnSpPr>
        <p:spPr bwMode="auto">
          <a:xfrm>
            <a:off x="6057900" y="3886200"/>
            <a:ext cx="1143000" cy="685800"/>
          </a:xfrm>
          <a:prstGeom prst="curved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1" name="Shape 18">
            <a:extLst>
              <a:ext uri="{FF2B5EF4-FFF2-40B4-BE49-F238E27FC236}">
                <a16:creationId xmlns:a16="http://schemas.microsoft.com/office/drawing/2014/main" id="{4D626A32-0EA1-EE1F-F1BA-8AA3B745C06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286000" y="3886200"/>
            <a:ext cx="1295400" cy="685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D80FB015-341D-2AA5-A02F-B6C59F7A2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Background-III</a:t>
            </a:r>
          </a:p>
        </p:txBody>
      </p:sp>
      <p:graphicFrame>
        <p:nvGraphicFramePr>
          <p:cNvPr id="17410" name="Object 5">
            <a:extLst>
              <a:ext uri="{FF2B5EF4-FFF2-40B4-BE49-F238E27FC236}">
                <a16:creationId xmlns:a16="http://schemas.microsoft.com/office/drawing/2014/main" id="{52F4A79D-E86C-323E-38C6-8EAF421065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962400"/>
          <a:ext cx="6991350" cy="272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386700" imgH="27800300" progId="Equation.DSMT4">
                  <p:embed/>
                </p:oleObj>
              </mc:Choice>
              <mc:Fallback>
                <p:oleObj name="Equation" r:id="rId3" imgW="71386700" imgH="27800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6991350" cy="272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FAA8942F-B798-5165-8B38-4F26633B0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574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+mn-lt"/>
              </a:rPr>
              <a:t>Smooth </a:t>
            </a:r>
            <a:r>
              <a:rPr lang="en-US" sz="2800" kern="0" dirty="0" err="1">
                <a:latin typeface="+mn-lt"/>
              </a:rPr>
              <a:t>splines</a:t>
            </a:r>
            <a:r>
              <a:rPr lang="en-US" sz="2800" kern="0" dirty="0">
                <a:latin typeface="+mn-lt"/>
              </a:rPr>
              <a:t> use an additional penalty on </a:t>
            </a:r>
            <a:r>
              <a:rPr lang="en-US" sz="2800" kern="0" dirty="0" err="1">
                <a:latin typeface="+mn-lt"/>
              </a:rPr>
              <a:t>spline</a:t>
            </a:r>
            <a:r>
              <a:rPr lang="en-US" sz="2800" kern="0" dirty="0">
                <a:latin typeface="+mn-lt"/>
              </a:rPr>
              <a:t> coefficients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2800" b="1" kern="0" dirty="0">
                <a:latin typeface="+mn-lt"/>
              </a:rPr>
              <a:t>EDF</a:t>
            </a:r>
            <a:r>
              <a:rPr lang="en-US" sz="2800" kern="0" dirty="0">
                <a:latin typeface="+mn-lt"/>
              </a:rPr>
              <a:t>: effective degrees of freedom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2800" kern="0" dirty="0">
                <a:latin typeface="+mn-lt"/>
              </a:rPr>
              <a:t>Calculated using Trace(</a:t>
            </a:r>
            <a:r>
              <a:rPr lang="el-GR" sz="2800" b="1" i="1" kern="0" dirty="0">
                <a:latin typeface="+mn-lt"/>
              </a:rPr>
              <a:t>Β</a:t>
            </a:r>
            <a:r>
              <a:rPr lang="en-US" sz="2800" kern="0" dirty="0">
                <a:latin typeface="+mn-lt"/>
              </a:rPr>
              <a:t>)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  <p:cxnSp>
        <p:nvCxnSpPr>
          <p:cNvPr id="17412" name="Straight Arrow Connector 11">
            <a:extLst>
              <a:ext uri="{FF2B5EF4-FFF2-40B4-BE49-F238E27FC236}">
                <a16:creationId xmlns:a16="http://schemas.microsoft.com/office/drawing/2014/main" id="{9CE8FA8F-5B9E-2654-79F5-D82AC0D3417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010400" y="4648200"/>
            <a:ext cx="914400" cy="1066800"/>
          </a:xfrm>
          <a:prstGeom prst="straightConnector1">
            <a:avLst/>
          </a:prstGeom>
          <a:noFill/>
          <a:ln w="25400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3" name="TextBox 12">
            <a:extLst>
              <a:ext uri="{FF2B5EF4-FFF2-40B4-BE49-F238E27FC236}">
                <a16:creationId xmlns:a16="http://schemas.microsoft.com/office/drawing/2014/main" id="{7E24601C-0F56-F95C-3CA8-FB40F792D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810000"/>
            <a:ext cx="175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Rescaled AIC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092C591-7D1A-830E-0C86-1635B0218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GAM Packages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D3402293-184D-3869-6679-CA7CB2ACAA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None/>
            </a:pPr>
            <a:r>
              <a:rPr lang="en-US" altLang="en-US" b="1"/>
              <a:t>GAM implementations</a:t>
            </a:r>
          </a:p>
          <a:p>
            <a:r>
              <a:rPr lang="en-US" altLang="en-US" b="1"/>
              <a:t>gam</a:t>
            </a:r>
            <a:r>
              <a:rPr lang="en-US" altLang="en-US"/>
              <a:t> in gam: not recommended</a:t>
            </a:r>
          </a:p>
          <a:p>
            <a:r>
              <a:rPr lang="en-US" altLang="en-US" b="1"/>
              <a:t>gam</a:t>
            </a:r>
            <a:r>
              <a:rPr lang="en-US" altLang="en-US"/>
              <a:t> in mgcv: contains more of what we need</a:t>
            </a:r>
          </a:p>
          <a:p>
            <a:pPr>
              <a:buFont typeface="Wingdings" pitchFamily="2" charset="2"/>
              <a:buNone/>
            </a:pPr>
            <a:r>
              <a:rPr lang="en-US" altLang="en-US" b="1"/>
              <a:t>GAMM implementations</a:t>
            </a:r>
          </a:p>
          <a:p>
            <a:r>
              <a:rPr lang="en-US" altLang="en-US" b="1"/>
              <a:t>gamm</a:t>
            </a:r>
            <a:r>
              <a:rPr lang="en-US" altLang="en-US"/>
              <a:t> in mgcv: uses nlme package</a:t>
            </a:r>
          </a:p>
          <a:p>
            <a:r>
              <a:rPr lang="en-US" altLang="en-US" b="1"/>
              <a:t>gamm4</a:t>
            </a:r>
            <a:r>
              <a:rPr lang="en-US" altLang="en-US"/>
              <a:t> in lme4: uses lme4 package</a:t>
            </a:r>
          </a:p>
          <a:p>
            <a:pPr>
              <a:buFont typeface="Wingdings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FD840C3C-C1DE-178C-056F-1ABA14157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18A1B-8F11-BF0D-8670-8194913B2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804" t="-1453" r="-128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90B2A168-F49C-CA9E-6D56-7667B322D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t"/>
          <a:lstStyle/>
          <a:p>
            <a:r>
              <a:rPr lang="en-US" altLang="en-US"/>
              <a:t>1D models</a:t>
            </a:r>
          </a:p>
        </p:txBody>
      </p:sp>
      <p:sp>
        <p:nvSpPr>
          <p:cNvPr id="64514" name="Text Placeholder 3">
            <a:extLst>
              <a:ext uri="{FF2B5EF4-FFF2-40B4-BE49-F238E27FC236}">
                <a16:creationId xmlns:a16="http://schemas.microsoft.com/office/drawing/2014/main" id="{CCB3513D-396B-F7B2-32F2-1A2323F34AF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0238" y="1066800"/>
            <a:ext cx="5313362" cy="38115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GAMs are great at approximating non-linear functions</a:t>
            </a:r>
          </a:p>
          <a:p>
            <a:r>
              <a:rPr lang="en-US" altLang="en-US"/>
              <a:t>Remember our simulated survey data?</a:t>
            </a:r>
          </a:p>
        </p:txBody>
      </p:sp>
      <p:pic>
        <p:nvPicPr>
          <p:cNvPr id="64515" name="Picture 1" descr="lecture10_gam_in_practice_files/figure-pptx/unnamed-chunk-7-1.png">
            <a:extLst>
              <a:ext uri="{FF2B5EF4-FFF2-40B4-BE49-F238E27FC236}">
                <a16:creationId xmlns:a16="http://schemas.microsoft.com/office/drawing/2014/main" id="{0E839770-026B-C086-69E1-BA122196CD1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143125"/>
            <a:ext cx="8077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GAMs can be used to fit to the survey data and approximate the curve:</a:t>
            </a:r>
          </a:p>
          <a:p>
            <a:pPr indent="0">
              <a:buNone/>
            </a:pPr>
            <a:r>
              <a:rPr sz="1800" dirty="0">
                <a:solidFill>
                  <a:srgbClr val="4758AB"/>
                </a:solidFill>
                <a:latin typeface="Courier"/>
              </a:rPr>
              <a:t>source</a:t>
            </a:r>
            <a:r>
              <a:rPr sz="1800" dirty="0">
                <a:solidFill>
                  <a:srgbClr val="003B4F"/>
                </a:solidFill>
                <a:latin typeface="Courier"/>
              </a:rPr>
              <a:t>(</a:t>
            </a:r>
            <a:r>
              <a:rPr sz="1800" dirty="0">
                <a:solidFill>
                  <a:srgbClr val="20794D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20794D"/>
                </a:solidFill>
                <a:latin typeface="Courier"/>
              </a:rPr>
              <a:t>Simulate_Spatial_Data_No_Plots.R</a:t>
            </a:r>
            <a:r>
              <a:rPr sz="1800" dirty="0">
                <a:solidFill>
                  <a:srgbClr val="20794D"/>
                </a:solidFill>
                <a:latin typeface="Courier"/>
              </a:rPr>
              <a:t>"</a:t>
            </a:r>
            <a:r>
              <a:rPr sz="18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800" dirty="0"/>
            </a:br>
            <a:br>
              <a:rPr sz="1800" dirty="0"/>
            </a:br>
            <a:r>
              <a:rPr sz="1800" dirty="0">
                <a:solidFill>
                  <a:srgbClr val="4758AB"/>
                </a:solidFill>
                <a:latin typeface="Courier"/>
              </a:rPr>
              <a:t>library</a:t>
            </a:r>
            <a:r>
              <a:rPr sz="1800" dirty="0">
                <a:solidFill>
                  <a:srgbClr val="003B4F"/>
                </a:solidFill>
                <a:latin typeface="Courier"/>
              </a:rPr>
              <a:t>(</a:t>
            </a:r>
            <a:r>
              <a:rPr sz="1800" dirty="0" err="1">
                <a:solidFill>
                  <a:srgbClr val="003B4F"/>
                </a:solidFill>
                <a:latin typeface="Courier"/>
              </a:rPr>
              <a:t>mgcv</a:t>
            </a:r>
            <a:r>
              <a:rPr sz="18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800" dirty="0"/>
            </a:br>
            <a:r>
              <a:rPr sz="1800" dirty="0">
                <a:solidFill>
                  <a:srgbClr val="003B4F"/>
                </a:solidFill>
                <a:latin typeface="Courier"/>
              </a:rPr>
              <a:t>gm</a:t>
            </a:r>
            <a:r>
              <a:rPr sz="1800" dirty="0">
                <a:solidFill>
                  <a:srgbClr val="AD0000"/>
                </a:solidFill>
                <a:latin typeface="Courier"/>
              </a:rPr>
              <a:t>.1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sz="1800" dirty="0">
                <a:solidFill>
                  <a:srgbClr val="4758AB"/>
                </a:solidFill>
                <a:latin typeface="Courier"/>
              </a:rPr>
              <a:t>gam</a:t>
            </a:r>
            <a:r>
              <a:rPr sz="1800" dirty="0">
                <a:solidFill>
                  <a:srgbClr val="003B4F"/>
                </a:solidFill>
                <a:latin typeface="Courier"/>
              </a:rPr>
              <a:t>(CPUE </a:t>
            </a:r>
            <a:r>
              <a:rPr sz="1800" dirty="0">
                <a:solidFill>
                  <a:srgbClr val="5E5E5E"/>
                </a:solidFill>
                <a:latin typeface="Courier"/>
              </a:rPr>
              <a:t>~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>
                <a:solidFill>
                  <a:srgbClr val="4758AB"/>
                </a:solidFill>
                <a:latin typeface="Courier"/>
              </a:rPr>
              <a:t>s</a:t>
            </a:r>
            <a:r>
              <a:rPr sz="1800" dirty="0">
                <a:solidFill>
                  <a:srgbClr val="003B4F"/>
                </a:solidFill>
                <a:latin typeface="Courier"/>
              </a:rPr>
              <a:t>(Depth, </a:t>
            </a:r>
            <a:r>
              <a:rPr sz="1800" dirty="0">
                <a:solidFill>
                  <a:srgbClr val="657422"/>
                </a:solidFill>
                <a:latin typeface="Courier"/>
              </a:rPr>
              <a:t>k =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>
                <a:solidFill>
                  <a:srgbClr val="AD0000"/>
                </a:solidFill>
                <a:latin typeface="Courier"/>
              </a:rPr>
              <a:t>10</a:t>
            </a:r>
            <a:r>
              <a:rPr sz="1800" dirty="0">
                <a:solidFill>
                  <a:srgbClr val="003B4F"/>
                </a:solidFill>
                <a:latin typeface="Courier"/>
              </a:rPr>
              <a:t>) </a:t>
            </a:r>
            <a:r>
              <a:rPr sz="1800" dirty="0">
                <a:solidFill>
                  <a:srgbClr val="5E5E5E"/>
                </a:solidFill>
                <a:latin typeface="Courier"/>
              </a:rPr>
              <a:t>+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 err="1">
                <a:solidFill>
                  <a:srgbClr val="4758AB"/>
                </a:solidFill>
                <a:latin typeface="Courier"/>
              </a:rPr>
              <a:t>as.factor</a:t>
            </a:r>
            <a:r>
              <a:rPr sz="1800" dirty="0">
                <a:solidFill>
                  <a:srgbClr val="003B4F"/>
                </a:solidFill>
                <a:latin typeface="Courier"/>
              </a:rPr>
              <a:t>(Year), </a:t>
            </a:r>
            <a:r>
              <a:rPr sz="1800" dirty="0">
                <a:solidFill>
                  <a:srgbClr val="657422"/>
                </a:solidFill>
                <a:latin typeface="Courier"/>
              </a:rPr>
              <a:t>data =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 err="1">
                <a:solidFill>
                  <a:srgbClr val="003B4F"/>
                </a:solidFill>
                <a:latin typeface="Courier"/>
              </a:rPr>
              <a:t>haul_data</a:t>
            </a:r>
            <a:r>
              <a:rPr sz="1800" dirty="0">
                <a:solidFill>
                  <a:srgbClr val="003B4F"/>
                </a:solidFill>
                <a:latin typeface="Courier"/>
              </a:rPr>
              <a:t>, </a:t>
            </a:r>
            <a:r>
              <a:rPr sz="1800" dirty="0">
                <a:solidFill>
                  <a:srgbClr val="657422"/>
                </a:solidFill>
                <a:latin typeface="Courier"/>
              </a:rPr>
              <a:t>family =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 err="1">
                <a:solidFill>
                  <a:srgbClr val="003B4F"/>
                </a:solidFill>
                <a:latin typeface="Courier"/>
              </a:rPr>
              <a:t>poisson</a:t>
            </a:r>
            <a:r>
              <a:rPr sz="1800" dirty="0">
                <a:solidFill>
                  <a:srgbClr val="003B4F"/>
                </a:solidFill>
                <a:latin typeface="Courier"/>
              </a:rPr>
              <a:t>, </a:t>
            </a:r>
            <a:r>
              <a:rPr sz="1800" dirty="0">
                <a:solidFill>
                  <a:srgbClr val="657422"/>
                </a:solidFill>
                <a:latin typeface="Courier"/>
              </a:rPr>
              <a:t>select =</a:t>
            </a:r>
            <a:r>
              <a:rPr sz="1800" dirty="0">
                <a:solidFill>
                  <a:srgbClr val="003B4F"/>
                </a:solidFill>
                <a:latin typeface="Courier"/>
              </a:rPr>
              <a:t> </a:t>
            </a:r>
            <a:r>
              <a:rPr sz="1800" dirty="0">
                <a:solidFill>
                  <a:srgbClr val="8F5902"/>
                </a:solidFill>
                <a:latin typeface="Courier"/>
              </a:rPr>
              <a:t>TRUE</a:t>
            </a:r>
            <a:r>
              <a:rPr sz="18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lecture10_gam_in_practice_files/figure-pptx/unnamed-chunk-8-1.png">
            <a:extLst>
              <a:ext uri="{FF2B5EF4-FFF2-40B4-BE49-F238E27FC236}">
                <a16:creationId xmlns:a16="http://schemas.microsoft.com/office/drawing/2014/main" id="{D97E06C3-7BF9-7390-4B88-F5E36BA8F136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630488"/>
            <a:ext cx="7848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Title 1">
            <a:extLst>
              <a:ext uri="{FF2B5EF4-FFF2-40B4-BE49-F238E27FC236}">
                <a16:creationId xmlns:a16="http://schemas.microsoft.com/office/drawing/2014/main" id="{01CA141D-07DF-9714-035E-F8BBB6AE1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t"/>
          <a:lstStyle/>
          <a:p>
            <a:r>
              <a:rPr lang="en-US" altLang="en-US"/>
              <a:t>1D models</a:t>
            </a:r>
          </a:p>
        </p:txBody>
      </p:sp>
      <p:sp>
        <p:nvSpPr>
          <p:cNvPr id="65539" name="Text Placeholder 3">
            <a:extLst>
              <a:ext uri="{FF2B5EF4-FFF2-40B4-BE49-F238E27FC236}">
                <a16:creationId xmlns:a16="http://schemas.microsoft.com/office/drawing/2014/main" id="{6E772595-6B22-A0C3-938A-8626D9784D9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30238" y="1143000"/>
            <a:ext cx="8208962" cy="47259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GAMs can be used to fit to the survey data and approximate the curve:</a:t>
            </a:r>
          </a:p>
          <a:p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source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20794D"/>
                </a:solidFill>
                <a:latin typeface="Courier" panose="02070309020205020404" pitchFamily="49" charset="0"/>
              </a:rPr>
              <a:t>"Simulate_Spatial_Data_No_Plots.R"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library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(mgcv)</a:t>
            </a:r>
          </a:p>
          <a:p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gm &lt;-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gam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(CPUE 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~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s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(Depth,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k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10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 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+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as.factor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(Year),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data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haul_data,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family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poisson,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select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8F5902"/>
                </a:solidFill>
                <a:latin typeface="Courier" panose="02070309020205020404" pitchFamily="49" charset="0"/>
              </a:rPr>
              <a:t>TRUE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plot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(gm)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9A13-E5B7-20F3-E2C1-2794FDF2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9462-C6C3-865B-7B4C-A148347C5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lecture10_gam_in_practice_files/figure-pptx/unnamed-chunk-8-1.png">
            <a:extLst>
              <a:ext uri="{FF2B5EF4-FFF2-40B4-BE49-F238E27FC236}">
                <a16:creationId xmlns:a16="http://schemas.microsoft.com/office/drawing/2014/main" id="{C2584F95-04C8-9424-4F65-D492E7FAD03B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" y="2819400"/>
            <a:ext cx="7848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lecture10_gam_in_practice_files/figure-pptx/unnamed-chunk-7-1.png">
            <a:extLst>
              <a:ext uri="{FF2B5EF4-FFF2-40B4-BE49-F238E27FC236}">
                <a16:creationId xmlns:a16="http://schemas.microsoft.com/office/drawing/2014/main" id="{A3669184-C8D9-B67D-BA7E-5D117EF6403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193675"/>
            <a:ext cx="8077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535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dirty="0"/>
              <a:t>Plot partial smooths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43000"/>
            <a:ext cx="7066359" cy="3811588"/>
          </a:xfrm>
        </p:spPr>
        <p:txBody>
          <a:bodyPr/>
          <a:lstStyle/>
          <a:p>
            <a:r>
              <a:rPr dirty="0">
                <a:solidFill>
                  <a:srgbClr val="4758AB"/>
                </a:solidFill>
                <a:latin typeface="Courier"/>
              </a:rPr>
              <a:t>library</a:t>
            </a:r>
            <a:r>
              <a:rPr dirty="0">
                <a:solidFill>
                  <a:srgbClr val="003B4F"/>
                </a:solidFill>
                <a:latin typeface="Courier"/>
              </a:rPr>
              <a:t>(gratia)</a:t>
            </a:r>
            <a:br>
              <a:rPr dirty="0"/>
            </a:br>
            <a:br>
              <a:rPr dirty="0"/>
            </a:br>
            <a:r>
              <a:rPr dirty="0" err="1">
                <a:solidFill>
                  <a:srgbClr val="003B4F"/>
                </a:solidFill>
                <a:latin typeface="Courier"/>
              </a:rPr>
              <a:t>basis_weights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dirty="0" err="1">
                <a:solidFill>
                  <a:srgbClr val="4758AB"/>
                </a:solidFill>
                <a:latin typeface="Courier"/>
              </a:rPr>
              <a:t>smooth_coefs</a:t>
            </a:r>
            <a:r>
              <a:rPr dirty="0">
                <a:solidFill>
                  <a:srgbClr val="003B4F"/>
                </a:solidFill>
                <a:latin typeface="Courier"/>
              </a:rPr>
              <a:t>(gm</a:t>
            </a:r>
            <a:r>
              <a:rPr dirty="0">
                <a:solidFill>
                  <a:srgbClr val="AD0000"/>
                </a:solidFill>
                <a:latin typeface="Courier"/>
              </a:rPr>
              <a:t>.1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657422"/>
                </a:solidFill>
                <a:latin typeface="Courier"/>
              </a:rPr>
              <a:t>select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"s(Depth)"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>
                <a:solidFill>
                  <a:srgbClr val="4758AB"/>
                </a:solidFill>
                <a:latin typeface="Courier"/>
              </a:rPr>
              <a:t>basis</a:t>
            </a:r>
            <a:r>
              <a:rPr dirty="0">
                <a:solidFill>
                  <a:srgbClr val="003B4F"/>
                </a:solidFill>
                <a:latin typeface="Courier"/>
              </a:rPr>
              <a:t>(gm</a:t>
            </a:r>
            <a:r>
              <a:rPr dirty="0">
                <a:solidFill>
                  <a:srgbClr val="AD0000"/>
                </a:solidFill>
                <a:latin typeface="Courier"/>
              </a:rPr>
              <a:t>.1</a:t>
            </a:r>
            <a:r>
              <a:rPr dirty="0">
                <a:solidFill>
                  <a:srgbClr val="003B4F"/>
                </a:solidFill>
                <a:latin typeface="Courier"/>
              </a:rPr>
              <a:t>) </a:t>
            </a:r>
            <a:r>
              <a:rPr dirty="0">
                <a:solidFill>
                  <a:srgbClr val="5E5E5E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4758AB"/>
                </a:solidFill>
                <a:latin typeface="Courier"/>
              </a:rPr>
              <a:t>draw</a:t>
            </a:r>
            <a:r>
              <a:rPr dirty="0">
                <a:solidFill>
                  <a:srgbClr val="003B4F"/>
                </a:solidFill>
                <a:latin typeface="Courier"/>
              </a:rPr>
              <a:t>() </a:t>
            </a:r>
          </a:p>
        </p:txBody>
      </p:sp>
      <p:pic>
        <p:nvPicPr>
          <p:cNvPr id="3" name="Picture 1" descr="lecture10_gam_in_practice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7050" y="2355850"/>
            <a:ext cx="8089900" cy="40449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304800"/>
            <a:ext cx="3008313" cy="871538"/>
          </a:xfrm>
        </p:spPr>
        <p:txBody>
          <a:bodyPr/>
          <a:lstStyle/>
          <a:p>
            <a:r>
              <a:rPr dirty="0"/>
              <a:t>Diagnostics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539" y="1300163"/>
            <a:ext cx="2949178" cy="3811588"/>
          </a:xfrm>
        </p:spPr>
        <p:txBody>
          <a:bodyPr/>
          <a:lstStyle/>
          <a:p>
            <a:r>
              <a:rPr dirty="0" err="1">
                <a:solidFill>
                  <a:srgbClr val="4758AB"/>
                </a:solidFill>
                <a:latin typeface="Courier"/>
              </a:rPr>
              <a:t>gam.check</a:t>
            </a:r>
            <a:r>
              <a:rPr dirty="0">
                <a:solidFill>
                  <a:srgbClr val="003B4F"/>
                </a:solidFill>
                <a:latin typeface="Courier"/>
              </a:rPr>
              <a:t>(gm</a:t>
            </a:r>
            <a:r>
              <a:rPr dirty="0">
                <a:solidFill>
                  <a:srgbClr val="AD0000"/>
                </a:solidFill>
                <a:latin typeface="Courier"/>
              </a:rPr>
              <a:t>.1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lecture10_gam_in_practice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9900" y="2362200"/>
            <a:ext cx="8044259" cy="40221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sz="1050" dirty="0">
                <a:latin typeface="Courier"/>
              </a:rPr>
              <a:t>
Method: UBRE   Optimizer: outer newton
full convergence after 14 iterations.
Gradient range [1.053228e-07,4.660583e-06]
(score 3.359395 &amp; scale 1).
Hessian positive definite, eigenvalue range [1.086195e-07,9.449816e-06].
Model rank =  59 / 59 
Basis dimension (k) checking results. Low p-value (k-index&lt;1) may
indicate that k is too low, especially if </a:t>
            </a:r>
            <a:r>
              <a:rPr sz="1050" dirty="0" err="1">
                <a:latin typeface="Courier"/>
              </a:rPr>
              <a:t>edf</a:t>
            </a:r>
            <a:r>
              <a:rPr sz="1050" dirty="0">
                <a:latin typeface="Courier"/>
              </a:rPr>
              <a:t> is close to k'.
         k' </a:t>
            </a:r>
            <a:r>
              <a:rPr sz="1050" dirty="0" err="1">
                <a:latin typeface="Courier"/>
              </a:rPr>
              <a:t>edf</a:t>
            </a:r>
            <a:r>
              <a:rPr sz="1050" dirty="0">
                <a:latin typeface="Courier"/>
              </a:rPr>
              <a:t> k-index p-value    
s(Depth)  9   9    0.48  &lt;2e-16 ***
---
</a:t>
            </a:r>
            <a:r>
              <a:rPr sz="1050" dirty="0" err="1">
                <a:latin typeface="Courier"/>
              </a:rPr>
              <a:t>Signif</a:t>
            </a:r>
            <a:r>
              <a:rPr sz="1050"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729956D7-A898-D3C1-6EAD-8314F0059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Why GAMs Anyway?</a:t>
            </a:r>
            <a:endParaRPr lang="en-US" altLang="en-US"/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3EFB321C-A5D1-29F6-CC76-CEDE97BAE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A GAM is:</a:t>
            </a:r>
          </a:p>
          <a:p>
            <a:pPr lvl="1">
              <a:buFont typeface="Wingdings" pitchFamily="2" charset="2"/>
              <a:buNone/>
            </a:pPr>
            <a:r>
              <a:rPr lang="en-US" altLang="en-US"/>
              <a:t>  </a:t>
            </a:r>
            <a:r>
              <a:rPr lang="en-US" altLang="en-US">
                <a:solidFill>
                  <a:schemeClr val="hlink"/>
                </a:solidFill>
              </a:rPr>
              <a:t>“a GLM in which part of the linear predictor is specified in terms of smooth functions of predictor values”</a:t>
            </a:r>
          </a:p>
          <a:p>
            <a:r>
              <a:rPr lang="en-US" altLang="en-US"/>
              <a:t>GLMs and GAMs have tended to become more similar in recent years (you can, for example, refer to splines when applying lm).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EFB9B6B3-8640-8148-4747-0C3DA9400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Example from Zuur-I</a:t>
            </a:r>
          </a:p>
        </p:txBody>
      </p:sp>
      <p:pic>
        <p:nvPicPr>
          <p:cNvPr id="21506" name="Picture 4">
            <a:extLst>
              <a:ext uri="{FF2B5EF4-FFF2-40B4-BE49-F238E27FC236}">
                <a16:creationId xmlns:a16="http://schemas.microsoft.com/office/drawing/2014/main" id="{BADC2271-7FB7-8526-63AC-88C6FBDC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2362200"/>
            <a:ext cx="8529637" cy="85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>
            <a:extLst>
              <a:ext uri="{FF2B5EF4-FFF2-40B4-BE49-F238E27FC236}">
                <a16:creationId xmlns:a16="http://schemas.microsoft.com/office/drawing/2014/main" id="{DCB8E1B3-B14D-513A-0130-0A6D3A59F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762250"/>
            <a:ext cx="462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Data on pelagic bioluminascence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versus depth for “cruise 16”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(source: Zuur et al.)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This function is not linear and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there may be “something” at 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1500m</a:t>
            </a:r>
          </a:p>
        </p:txBody>
      </p:sp>
      <p:sp>
        <p:nvSpPr>
          <p:cNvPr id="21508" name="Line 6">
            <a:extLst>
              <a:ext uri="{FF2B5EF4-FFF2-40B4-BE49-F238E27FC236}">
                <a16:creationId xmlns:a16="http://schemas.microsoft.com/office/drawing/2014/main" id="{7188E590-4569-2E34-890C-101D347FA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0800" y="28956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E136ABA-9D65-0F39-AFB3-7E07AD37E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Example from Zuur-II</a:t>
            </a:r>
          </a:p>
        </p:txBody>
      </p:sp>
      <p:sp>
        <p:nvSpPr>
          <p:cNvPr id="23554" name="Rectangle 4">
            <a:extLst>
              <a:ext uri="{FF2B5EF4-FFF2-40B4-BE49-F238E27FC236}">
                <a16:creationId xmlns:a16="http://schemas.microsoft.com/office/drawing/2014/main" id="{9988074D-B1F5-D3FB-A669-1305F5555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0"/>
            <a:ext cx="7315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M3 &lt;- gam(Sources16 ~ s(Depth16,fx=FALSE, k=-1,bs="cr"))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 plot(M3,se=TRUE)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489AC4F5-3238-DB62-8D51-C84122BE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43200"/>
            <a:ext cx="8301038" cy="828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6">
            <a:extLst>
              <a:ext uri="{FF2B5EF4-FFF2-40B4-BE49-F238E27FC236}">
                <a16:creationId xmlns:a16="http://schemas.microsoft.com/office/drawing/2014/main" id="{D3FB0C04-60AB-1CFC-B8FC-49452645B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572000"/>
            <a:ext cx="39655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s = smoothing spline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fx = use cross validation to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       select the number of 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       degrees of freedom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cr = cubic regression spline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FDD68829-33AB-64AD-24B7-A2E0DB017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Example from Zuur-III</a:t>
            </a:r>
          </a:p>
        </p:txBody>
      </p:sp>
      <p:pic>
        <p:nvPicPr>
          <p:cNvPr id="25602" name="Picture 4">
            <a:extLst>
              <a:ext uri="{FF2B5EF4-FFF2-40B4-BE49-F238E27FC236}">
                <a16:creationId xmlns:a16="http://schemas.microsoft.com/office/drawing/2014/main" id="{961DE30B-3F4E-C35D-61E3-1DF2ABC3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2362200"/>
            <a:ext cx="8529637" cy="85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>
            <a:extLst>
              <a:ext uri="{FF2B5EF4-FFF2-40B4-BE49-F238E27FC236}">
                <a16:creationId xmlns:a16="http://schemas.microsoft.com/office/drawing/2014/main" id="{3F5A8529-611F-1E96-4B3A-85409D5F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3276600"/>
            <a:ext cx="26241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Predicted fit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     (using predict)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F320612-5C10-C5C5-A30C-442BCD057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Model Selection (for Knots)</a:t>
            </a:r>
          </a:p>
        </p:txBody>
      </p:sp>
      <p:pic>
        <p:nvPicPr>
          <p:cNvPr id="27650" name="Picture 4">
            <a:extLst>
              <a:ext uri="{FF2B5EF4-FFF2-40B4-BE49-F238E27FC236}">
                <a16:creationId xmlns:a16="http://schemas.microsoft.com/office/drawing/2014/main" id="{5DB30CBD-E6BA-DC58-1537-ACCED660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4568825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5">
            <a:extLst>
              <a:ext uri="{FF2B5EF4-FFF2-40B4-BE49-F238E27FC236}">
                <a16:creationId xmlns:a16="http://schemas.microsoft.com/office/drawing/2014/main" id="{FCFC0422-BDED-6C50-7174-170A66448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00400"/>
            <a:ext cx="34925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I used XX$aic to extract 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the AIC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D1590DA-10B2-283E-2232-6B1A5139A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Multiple predictors-I</a:t>
            </a:r>
          </a:p>
        </p:txBody>
      </p:sp>
      <p:sp>
        <p:nvSpPr>
          <p:cNvPr id="29698" name="Text Box 4">
            <a:extLst>
              <a:ext uri="{FF2B5EF4-FFF2-40B4-BE49-F238E27FC236}">
                <a16:creationId xmlns:a16="http://schemas.microsoft.com/office/drawing/2014/main" id="{2239196B-DE67-2F7B-37C0-BCDF7683A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62200"/>
            <a:ext cx="728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Moving to multiple predictors (a spline and a factor):</a:t>
            </a:r>
          </a:p>
        </p:txBody>
      </p:sp>
      <p:sp>
        <p:nvSpPr>
          <p:cNvPr id="29699" name="Rectangle 5">
            <a:extLst>
              <a:ext uri="{FF2B5EF4-FFF2-40B4-BE49-F238E27FC236}">
                <a16:creationId xmlns:a16="http://schemas.microsoft.com/office/drawing/2014/main" id="{D2D62304-0F24-048F-9F60-07F43B18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200400"/>
            <a:ext cx="691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M4 &lt;- gam(So ~ s(De) + factor(ID), subset = I1)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2636A03-BBD8-9C30-5A12-45F4F17B9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Multiple predictors-II</a:t>
            </a:r>
          </a:p>
        </p:txBody>
      </p:sp>
      <p:sp>
        <p:nvSpPr>
          <p:cNvPr id="31746" name="Rectangle 4">
            <a:extLst>
              <a:ext uri="{FF2B5EF4-FFF2-40B4-BE49-F238E27FC236}">
                <a16:creationId xmlns:a16="http://schemas.microsoft.com/office/drawing/2014/main" id="{63B6DAAC-6E49-A778-4753-DC9BB14F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31950"/>
            <a:ext cx="83058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endParaRPr lang="en-US" alt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Family: gaussian Link function: identity </a:t>
            </a:r>
          </a:p>
          <a:p>
            <a:pPr eaLnBrk="1" hangingPunct="1"/>
            <a:endParaRPr lang="en-US" alt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Formula: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So ~ s(De) + factor(ID)</a:t>
            </a:r>
          </a:p>
          <a:p>
            <a:pPr eaLnBrk="1" hangingPunct="1"/>
            <a:endParaRPr lang="en-US" alt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Parametric coefficients: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             Estimate Std. Error t value Pr(&gt;|t|)    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(Intercept)    19.198      1.054  18.207  &lt; 2e-16 ***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factor(ID)13  -12.296      1.397  -8.801 7.59e-13 ***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---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Signif. codes:  0 ‘***’ 0.001 ‘**’ 0.01 ‘*’ 0.05 ‘.’ 0.1 ‘ ’ 1 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Approximate significance of smooth terms: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        edf Ref.df     F  p-value    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s(De) 4.849  5.349 16.19 7.47e-11 ***</a:t>
            </a:r>
          </a:p>
          <a:p>
            <a:pPr eaLnBrk="1" hangingPunct="1"/>
            <a:endParaRPr lang="en-US" altLang="en-US" sz="16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R-sq.(adj) =  0.695   Deviance explained = 71.9%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GCV score = 38.802   Scale est. = 35.259    n = 75</a:t>
            </a:r>
          </a:p>
        </p:txBody>
      </p:sp>
      <p:sp>
        <p:nvSpPr>
          <p:cNvPr id="31747" name="Line 5">
            <a:extLst>
              <a:ext uri="{FF2B5EF4-FFF2-40B4-BE49-F238E27FC236}">
                <a16:creationId xmlns:a16="http://schemas.microsoft.com/office/drawing/2014/main" id="{09DFEFC7-2D12-2389-EE2F-A6185DCC95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057400"/>
            <a:ext cx="2057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48" name="Text Box 6">
            <a:extLst>
              <a:ext uri="{FF2B5EF4-FFF2-40B4-BE49-F238E27FC236}">
                <a16:creationId xmlns:a16="http://schemas.microsoft.com/office/drawing/2014/main" id="{B2A31025-7044-6147-DFF8-F9EDC5446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828800"/>
            <a:ext cx="127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Formula</a:t>
            </a:r>
          </a:p>
        </p:txBody>
      </p:sp>
      <p:sp>
        <p:nvSpPr>
          <p:cNvPr id="31749" name="Line 7">
            <a:extLst>
              <a:ext uri="{FF2B5EF4-FFF2-40B4-BE49-F238E27FC236}">
                <a16:creationId xmlns:a16="http://schemas.microsoft.com/office/drawing/2014/main" id="{E688ADBB-9A3E-C7FD-411B-2F645240FC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3352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Text Box 8">
            <a:extLst>
              <a:ext uri="{FF2B5EF4-FFF2-40B4-BE49-F238E27FC236}">
                <a16:creationId xmlns:a16="http://schemas.microsoft.com/office/drawing/2014/main" id="{6674CF56-4C30-2257-B9DA-647802D35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971800"/>
            <a:ext cx="2947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Parameter estimates</a:t>
            </a:r>
          </a:p>
        </p:txBody>
      </p:sp>
      <p:sp>
        <p:nvSpPr>
          <p:cNvPr id="31751" name="Text Box 9">
            <a:extLst>
              <a:ext uri="{FF2B5EF4-FFF2-40B4-BE49-F238E27FC236}">
                <a16:creationId xmlns:a16="http://schemas.microsoft.com/office/drawing/2014/main" id="{87335DA0-0D2E-E7C4-9A34-E09D0699C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029200"/>
            <a:ext cx="337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Explained variance, etc.</a:t>
            </a:r>
          </a:p>
        </p:txBody>
      </p:sp>
      <p:sp>
        <p:nvSpPr>
          <p:cNvPr id="31752" name="Line 10">
            <a:extLst>
              <a:ext uri="{FF2B5EF4-FFF2-40B4-BE49-F238E27FC236}">
                <a16:creationId xmlns:a16="http://schemas.microsoft.com/office/drawing/2014/main" id="{C8CEF0AB-93A5-53EB-CB0E-D72779FC91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54864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D728AC36-1788-977A-7C09-BB42E5575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Diagnostics</a:t>
            </a:r>
          </a:p>
        </p:txBody>
      </p:sp>
      <p:pic>
        <p:nvPicPr>
          <p:cNvPr id="33794" name="Picture 4">
            <a:extLst>
              <a:ext uri="{FF2B5EF4-FFF2-40B4-BE49-F238E27FC236}">
                <a16:creationId xmlns:a16="http://schemas.microsoft.com/office/drawing/2014/main" id="{176EF5A0-8ABC-765E-2952-70F0D4506E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7848600" cy="7837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5" name="Rectangle 5">
            <a:extLst>
              <a:ext uri="{FF2B5EF4-FFF2-40B4-BE49-F238E27FC236}">
                <a16:creationId xmlns:a16="http://schemas.microsoft.com/office/drawing/2014/main" id="{902AE8A6-B6FE-129C-B0F9-B6C8410D7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72200"/>
            <a:ext cx="3924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ahoma" panose="020B0604030504040204" pitchFamily="34" charset="0"/>
              </a:rPr>
              <a:t>vis.gam(M4,theta=120,color="heat")</a:t>
            </a:r>
          </a:p>
        </p:txBody>
      </p:sp>
      <p:pic>
        <p:nvPicPr>
          <p:cNvPr id="33796" name="Picture 6">
            <a:extLst>
              <a:ext uri="{FF2B5EF4-FFF2-40B4-BE49-F238E27FC236}">
                <a16:creationId xmlns:a16="http://schemas.microsoft.com/office/drawing/2014/main" id="{A8E8F083-B7E7-D7CA-0123-3E247679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33600"/>
            <a:ext cx="41878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7">
            <a:extLst>
              <a:ext uri="{FF2B5EF4-FFF2-40B4-BE49-F238E27FC236}">
                <a16:creationId xmlns:a16="http://schemas.microsoft.com/office/drawing/2014/main" id="{888F7A72-BB3F-4244-BE60-0A45E3D8B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6475413"/>
            <a:ext cx="1741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ahoma" panose="020B0604030504040204" pitchFamily="34" charset="0"/>
              </a:rPr>
              <a:t>gam.check(M4)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0BD737CE-B782-EF19-160D-B5A85E4C7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Multiple Predictors III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AF03D040-8EFE-7D34-4891-2CD38627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0"/>
            <a:ext cx="4195763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>
            <a:extLst>
              <a:ext uri="{FF2B5EF4-FFF2-40B4-BE49-F238E27FC236}">
                <a16:creationId xmlns:a16="http://schemas.microsoft.com/office/drawing/2014/main" id="{13446B7B-984A-594C-7497-A7E701FBA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124200"/>
            <a:ext cx="4445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GB" altLang="en-US" sz="2400">
                <a:latin typeface="Tahoma" panose="020B0604030504040204" pitchFamily="34" charset="0"/>
              </a:rPr>
              <a:t>GAM terms are additive so</a:t>
            </a:r>
          </a:p>
          <a:p>
            <a:pPr eaLnBrk="1" hangingPunct="1"/>
            <a:r>
              <a:rPr lang="en-GB" altLang="en-US" sz="2400">
                <a:latin typeface="Tahoma" panose="020B0604030504040204" pitchFamily="34" charset="0"/>
              </a:rPr>
              <a:t>one can plot each in turn.</a:t>
            </a:r>
          </a:p>
          <a:p>
            <a:pPr eaLnBrk="1" hangingPunct="1"/>
            <a:endParaRPr lang="en-GB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2400">
                <a:latin typeface="Tahoma" panose="020B0604030504040204" pitchFamily="34" charset="0"/>
              </a:rPr>
              <a:t>However, making predictions</a:t>
            </a:r>
          </a:p>
          <a:p>
            <a:pPr eaLnBrk="1" hangingPunct="1"/>
            <a:r>
              <a:rPr lang="en-GB" altLang="en-US" sz="2400">
                <a:latin typeface="Tahoma" panose="020B0604030504040204" pitchFamily="34" charset="0"/>
              </a:rPr>
              <a:t>of surfaces (over all covariates)</a:t>
            </a:r>
          </a:p>
          <a:p>
            <a:pPr eaLnBrk="1" hangingPunct="1"/>
            <a:r>
              <a:rPr lang="en-GB" altLang="en-US" sz="2400">
                <a:latin typeface="Tahoma" panose="020B0604030504040204" pitchFamily="34" charset="0"/>
              </a:rPr>
              <a:t>is often more meaningful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45DF2989-63CA-8BBC-DF82-42600D02D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Interactions-I</a:t>
            </a:r>
          </a:p>
        </p:txBody>
      </p:sp>
      <p:sp>
        <p:nvSpPr>
          <p:cNvPr id="37890" name="Text Box 4">
            <a:extLst>
              <a:ext uri="{FF2B5EF4-FFF2-40B4-BE49-F238E27FC236}">
                <a16:creationId xmlns:a16="http://schemas.microsoft.com/office/drawing/2014/main" id="{F93DB318-95F8-9DBD-CBB7-2F037F691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0"/>
            <a:ext cx="80962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Interactions among variables can be important to capture 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non-linear effects which are not easy to capture using</a:t>
            </a: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single variable models. 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The number of options, however, to get large:</a:t>
            </a: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endParaRPr lang="en-US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400">
                <a:latin typeface="Tahoma" panose="020B0604030504040204" pitchFamily="34" charset="0"/>
              </a:rPr>
              <a:t>From Wood (2006)</a:t>
            </a:r>
          </a:p>
        </p:txBody>
      </p:sp>
      <p:sp>
        <p:nvSpPr>
          <p:cNvPr id="37891" name="Rectangle 5">
            <a:extLst>
              <a:ext uri="{FF2B5EF4-FFF2-40B4-BE49-F238E27FC236}">
                <a16:creationId xmlns:a16="http://schemas.microsoft.com/office/drawing/2014/main" id="{6CFA1E40-4DB8-B45C-A935-C3C88779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343400"/>
            <a:ext cx="65373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m2 &lt;- gam(medFPQ~s(Y,X,k=100),data=brain,</a:t>
            </a:r>
          </a:p>
          <a:p>
            <a:pPr eaLnBrk="1" hangingPunct="1"/>
            <a:r>
              <a:rPr lang="en-US" altLang="en-US" sz="2400">
                <a:latin typeface="Arial" panose="020B0604020202020204" pitchFamily="34" charset="0"/>
              </a:rPr>
              <a:t>family=Gamma(link=log),method=gm)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0EC69914-C988-F471-7896-06EBC12AE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Interactions-II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063889A3-19A5-DE71-106B-14E0AF01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57400"/>
            <a:ext cx="5330825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5">
            <a:extLst>
              <a:ext uri="{FF2B5EF4-FFF2-40B4-BE49-F238E27FC236}">
                <a16:creationId xmlns:a16="http://schemas.microsoft.com/office/drawing/2014/main" id="{C6888D4E-0922-3CB8-0618-1C7CD02BB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4724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vis.gam(m2,plot.type="contour",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too.far=0.03,color="gray",n.grid=60,zlim=c(-1,2))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CDF9313F-0520-B114-9320-F083A6654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Why GAMs Anyway?</a:t>
            </a:r>
            <a:endParaRPr lang="en-US" altLang="en-US"/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40B39ABB-9164-456D-0533-54B53C417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GAMs use a basis-expansion</a:t>
            </a:r>
          </a:p>
          <a:p>
            <a:r>
              <a:rPr lang="en-US" altLang="en-US"/>
              <a:t>i.e. </a:t>
            </a:r>
            <a:r>
              <a:rPr lang="en-US" altLang="en-US" b="1" i="1"/>
              <a:t>X</a:t>
            </a:r>
            <a:r>
              <a:rPr lang="en-US" altLang="en-US"/>
              <a:t> is transformed to yield smoothing covariates</a:t>
            </a:r>
          </a:p>
          <a:p>
            <a:endParaRPr lang="en-US" altLang="en-US"/>
          </a:p>
          <a:p>
            <a:r>
              <a:rPr lang="en-US" altLang="en-US"/>
              <a:t>Some GAMs also use a smoothing spline</a:t>
            </a:r>
          </a:p>
          <a:p>
            <a:r>
              <a:rPr lang="en-US" altLang="en-US"/>
              <a:t>Automatically estimates smoothness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3F46381-38DF-7BA1-B5EB-0C42E783F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Output</a:t>
            </a:r>
          </a:p>
        </p:txBody>
      </p:sp>
      <p:pic>
        <p:nvPicPr>
          <p:cNvPr id="41986" name="Picture 2" descr="fig03">
            <a:extLst>
              <a:ext uri="{FF2B5EF4-FFF2-40B4-BE49-F238E27FC236}">
                <a16:creationId xmlns:a16="http://schemas.microsoft.com/office/drawing/2014/main" id="{0DBDC2F5-DF55-353A-14DC-67A38ED9B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57400"/>
            <a:ext cx="6753225" cy="3876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TextBox 4">
            <a:extLst>
              <a:ext uri="{FF2B5EF4-FFF2-40B4-BE49-F238E27FC236}">
                <a16:creationId xmlns:a16="http://schemas.microsoft.com/office/drawing/2014/main" id="{0924B507-1FCF-585F-DF9D-525B8EC05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172200"/>
            <a:ext cx="376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GB" altLang="en-US" sz="2400">
                <a:latin typeface="Tahoma" panose="020B0604030504040204" pitchFamily="34" charset="0"/>
              </a:rPr>
              <a:t>Su et al. 2009 Fish. Ocean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D9997E2-9161-D2DC-CBF1-11200FC66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Spatial models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4EDB6737-5A3A-575A-30A3-DC7BEB712E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GAMs are great for spatial modelling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Using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90135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Simulated survey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dirty="0">
                <a:solidFill>
                  <a:srgbClr val="003B4F"/>
                </a:solidFill>
                <a:latin typeface="Courier"/>
              </a:rPr>
              <a:t>gm</a:t>
            </a:r>
            <a:r>
              <a:rPr dirty="0">
                <a:solidFill>
                  <a:srgbClr val="AD0000"/>
                </a:solidFill>
                <a:latin typeface="Courier"/>
              </a:rPr>
              <a:t>.2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dirty="0">
                <a:solidFill>
                  <a:srgbClr val="4758AB"/>
                </a:solidFill>
                <a:latin typeface="Courier"/>
              </a:rPr>
              <a:t>bam</a:t>
            </a:r>
            <a:r>
              <a:rPr dirty="0">
                <a:solidFill>
                  <a:srgbClr val="003B4F"/>
                </a:solidFill>
                <a:latin typeface="Courier"/>
              </a:rPr>
              <a:t>(CPUE </a:t>
            </a:r>
            <a:r>
              <a:rPr dirty="0">
                <a:solidFill>
                  <a:srgbClr val="5E5E5E"/>
                </a:solidFill>
                <a:latin typeface="Courier"/>
              </a:rPr>
              <a:t>~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4758AB"/>
                </a:solidFill>
                <a:latin typeface="Courier"/>
              </a:rPr>
              <a:t>ti</a:t>
            </a:r>
            <a:r>
              <a:rPr dirty="0">
                <a:solidFill>
                  <a:srgbClr val="003B4F"/>
                </a:solidFill>
                <a:latin typeface="Courier"/>
              </a:rPr>
              <a:t>(X, Y, </a:t>
            </a:r>
            <a:r>
              <a:rPr dirty="0">
                <a:solidFill>
                  <a:srgbClr val="657422"/>
                </a:solidFill>
                <a:latin typeface="Courier"/>
              </a:rPr>
              <a:t>k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4758AB"/>
                </a:solidFill>
                <a:latin typeface="Courier"/>
              </a:rPr>
              <a:t>c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AD0000"/>
                </a:solidFill>
                <a:latin typeface="Courier"/>
              </a:rPr>
              <a:t>15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AD0000"/>
                </a:solidFill>
                <a:latin typeface="Courier"/>
              </a:rPr>
              <a:t>15</a:t>
            </a:r>
            <a:r>
              <a:rPr dirty="0">
                <a:solidFill>
                  <a:srgbClr val="003B4F"/>
                </a:solidFill>
                <a:latin typeface="Courier"/>
              </a:rPr>
              <a:t>)),</a:t>
            </a:r>
            <a:endParaRPr lang="en-US" dirty="0">
              <a:solidFill>
                <a:srgbClr val="003B4F"/>
              </a:solidFill>
              <a:latin typeface="Courier"/>
            </a:endParaRPr>
          </a:p>
          <a:p>
            <a:pPr indent="0">
              <a:buNone/>
            </a:pPr>
            <a:r>
              <a:rPr lang="en-US" dirty="0">
                <a:solidFill>
                  <a:srgbClr val="003B4F"/>
                </a:solidFill>
                <a:latin typeface="Courier"/>
              </a:rPr>
              <a:t>	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657422"/>
                </a:solidFill>
                <a:latin typeface="Courier"/>
              </a:rPr>
              <a:t>data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haul_data_random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endParaRPr lang="en-US" dirty="0">
              <a:solidFill>
                <a:srgbClr val="003B4F"/>
              </a:solidFill>
              <a:latin typeface="Courier"/>
            </a:endParaRPr>
          </a:p>
          <a:p>
            <a:pPr indent="0">
              <a:buNone/>
            </a:pPr>
            <a:r>
              <a:rPr lang="en-US" dirty="0">
                <a:solidFill>
                  <a:srgbClr val="003B4F"/>
                </a:solidFill>
                <a:latin typeface="Courier"/>
              </a:rPr>
              <a:t>	</a:t>
            </a:r>
            <a:r>
              <a:rPr dirty="0">
                <a:solidFill>
                  <a:srgbClr val="657422"/>
                </a:solidFill>
                <a:latin typeface="Courier"/>
              </a:rPr>
              <a:t>family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poisson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endParaRPr lang="en-US" dirty="0">
              <a:solidFill>
                <a:srgbClr val="003B4F"/>
              </a:solidFill>
              <a:latin typeface="Courier"/>
            </a:endParaRPr>
          </a:p>
          <a:p>
            <a:pPr indent="0">
              <a:buNone/>
            </a:pPr>
            <a:r>
              <a:rPr lang="en-US" dirty="0">
                <a:solidFill>
                  <a:srgbClr val="003B4F"/>
                </a:solidFill>
                <a:latin typeface="Courier"/>
              </a:rPr>
              <a:t>	</a:t>
            </a:r>
            <a:r>
              <a:rPr dirty="0">
                <a:solidFill>
                  <a:srgbClr val="657422"/>
                </a:solidFill>
                <a:latin typeface="Courier"/>
              </a:rPr>
              <a:t>select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8F5902"/>
                </a:solidFill>
                <a:latin typeface="Courier"/>
              </a:rPr>
              <a:t>TRUE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5308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341" y="228600"/>
            <a:ext cx="8361759" cy="3811588"/>
          </a:xfrm>
        </p:spPr>
        <p:txBody>
          <a:bodyPr/>
          <a:lstStyle/>
          <a:p>
            <a:r>
              <a:rPr dirty="0">
                <a:solidFill>
                  <a:srgbClr val="5E5E5E"/>
                </a:solidFill>
                <a:latin typeface="Courier"/>
              </a:rPr>
              <a:t># Predict distribution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pred &lt;- </a:t>
            </a:r>
            <a:r>
              <a:rPr dirty="0" err="1">
                <a:solidFill>
                  <a:srgbClr val="4758AB"/>
                </a:solidFill>
                <a:latin typeface="Courier"/>
              </a:rPr>
              <a:t>data.frame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657422"/>
                </a:solidFill>
                <a:latin typeface="Courier"/>
              </a:rPr>
              <a:t>X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polygony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X</a:t>
            </a:r>
            <a:r>
              <a:rPr dirty="0">
                <a:solidFill>
                  <a:srgbClr val="003B4F"/>
                </a:solidFill>
                <a:latin typeface="Courier"/>
              </a:rPr>
              <a:t>,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  </a:t>
            </a:r>
            <a:r>
              <a:rPr dirty="0">
                <a:solidFill>
                  <a:srgbClr val="657422"/>
                </a:solidFill>
                <a:latin typeface="Courier"/>
              </a:rPr>
              <a:t>Y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polygony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Y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03B4F"/>
                </a:solidFill>
                <a:latin typeface="Courier"/>
              </a:rPr>
              <a:t>pred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pred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dirty="0">
                <a:solidFill>
                  <a:srgbClr val="4758AB"/>
                </a:solidFill>
                <a:latin typeface="Courier"/>
              </a:rPr>
              <a:t>predict</a:t>
            </a:r>
            <a:r>
              <a:rPr dirty="0">
                <a:solidFill>
                  <a:srgbClr val="003B4F"/>
                </a:solidFill>
                <a:latin typeface="Courier"/>
              </a:rPr>
              <a:t>(gm</a:t>
            </a:r>
            <a:r>
              <a:rPr dirty="0">
                <a:solidFill>
                  <a:srgbClr val="AD0000"/>
                </a:solidFill>
                <a:latin typeface="Courier"/>
              </a:rPr>
              <a:t>.2</a:t>
            </a:r>
            <a:r>
              <a:rPr dirty="0">
                <a:solidFill>
                  <a:srgbClr val="003B4F"/>
                </a:solidFill>
                <a:latin typeface="Courier"/>
              </a:rPr>
              <a:t>, pred)</a:t>
            </a:r>
            <a:br>
              <a:rPr dirty="0"/>
            </a:br>
            <a:br>
              <a:rPr dirty="0"/>
            </a:br>
            <a:r>
              <a:rPr dirty="0">
                <a:solidFill>
                  <a:srgbClr val="5E5E5E"/>
                </a:solidFill>
                <a:latin typeface="Courier"/>
              </a:rPr>
              <a:t># Plot</a:t>
            </a:r>
            <a:br>
              <a:rPr dirty="0"/>
            </a:br>
            <a:r>
              <a:rPr dirty="0" err="1">
                <a:solidFill>
                  <a:srgbClr val="003B4F"/>
                </a:solidFill>
                <a:latin typeface="Courier"/>
              </a:rPr>
              <a:t>polygony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dirty="0" err="1">
                <a:solidFill>
                  <a:srgbClr val="003B4F"/>
                </a:solidFill>
                <a:latin typeface="Courier"/>
              </a:rPr>
              <a:t>polygony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5E5E5E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003B4F"/>
                </a:solidFill>
                <a:latin typeface="Courier"/>
              </a:rPr>
              <a:t>dplyr</a:t>
            </a:r>
            <a:r>
              <a:rPr dirty="0">
                <a:solidFill>
                  <a:srgbClr val="5E5E5E"/>
                </a:solidFill>
                <a:latin typeface="Courier"/>
              </a:rPr>
              <a:t>::</a:t>
            </a:r>
            <a:r>
              <a:rPr dirty="0">
                <a:solidFill>
                  <a:srgbClr val="4758AB"/>
                </a:solidFill>
                <a:latin typeface="Courier"/>
              </a:rPr>
              <a:t>mutate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657422"/>
                </a:solidFill>
                <a:latin typeface="Courier"/>
              </a:rPr>
              <a:t>Pred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pred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pred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  <a:br>
              <a:rPr dirty="0"/>
            </a:br>
            <a:r>
              <a:rPr dirty="0">
                <a:solidFill>
                  <a:srgbClr val="4758AB"/>
                </a:solidFill>
                <a:latin typeface="Courier"/>
              </a:rPr>
              <a:t>plot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polygony</a:t>
            </a:r>
            <a:r>
              <a:rPr dirty="0">
                <a:solidFill>
                  <a:srgbClr val="003B4F"/>
                </a:solidFill>
                <a:latin typeface="Courier"/>
              </a:rPr>
              <a:t>[</a:t>
            </a:r>
            <a:r>
              <a:rPr dirty="0">
                <a:solidFill>
                  <a:srgbClr val="4758AB"/>
                </a:solidFill>
                <a:latin typeface="Courier"/>
              </a:rPr>
              <a:t>c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20794D"/>
                </a:solidFill>
                <a:latin typeface="Courier"/>
              </a:rPr>
              <a:t>"depth"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20794D"/>
                </a:solidFill>
                <a:latin typeface="Courier"/>
              </a:rPr>
              <a:t>"</a:t>
            </a:r>
            <a:r>
              <a:rPr dirty="0" err="1">
                <a:solidFill>
                  <a:srgbClr val="20794D"/>
                </a:solidFill>
                <a:latin typeface="Courier"/>
              </a:rPr>
              <a:t>habitat_suitability</a:t>
            </a:r>
            <a:r>
              <a:rPr dirty="0">
                <a:solidFill>
                  <a:srgbClr val="20794D"/>
                </a:solidFill>
                <a:latin typeface="Courier"/>
              </a:rPr>
              <a:t>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20794D"/>
                </a:solidFill>
                <a:latin typeface="Courier"/>
              </a:rPr>
              <a:t>"Pred"</a:t>
            </a:r>
            <a:r>
              <a:rPr dirty="0">
                <a:solidFill>
                  <a:srgbClr val="003B4F"/>
                </a:solidFill>
                <a:latin typeface="Courier"/>
              </a:rPr>
              <a:t>)])</a:t>
            </a:r>
          </a:p>
        </p:txBody>
      </p:sp>
      <p:pic>
        <p:nvPicPr>
          <p:cNvPr id="2" name="Picture 1" descr="lecture10_gam_in_practice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2438400"/>
            <a:ext cx="8204200" cy="410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511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526EAD29-89E7-5BBF-C3F4-B2BF1ECE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Mackerel egg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5C23-52DE-C8A6-C849-C8B72008F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dirty="0"/>
              <a:t>Borchers et al. (1997) sampled eggs of mackerel to understand their spatial distribution and relation to environmental predictors.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sz="1600" dirty="0"/>
          </a:p>
          <a:p>
            <a:pPr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sz="1600" dirty="0">
                <a:solidFill>
                  <a:srgbClr val="4758AB"/>
                </a:solidFill>
                <a:latin typeface="Courier"/>
              </a:rPr>
              <a:t>library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mgcv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600" dirty="0"/>
            </a:br>
            <a:r>
              <a:rPr sz="1600" dirty="0">
                <a:solidFill>
                  <a:srgbClr val="4758AB"/>
                </a:solidFill>
                <a:latin typeface="Courier"/>
              </a:rPr>
              <a:t>library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gamair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600" dirty="0"/>
            </a:br>
            <a:r>
              <a:rPr sz="1600" dirty="0">
                <a:solidFill>
                  <a:srgbClr val="4758AB"/>
                </a:solidFill>
                <a:latin typeface="Courier"/>
              </a:rPr>
              <a:t>data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>
                <a:solidFill>
                  <a:srgbClr val="20794D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20794D"/>
                </a:solidFill>
                <a:latin typeface="Courier"/>
              </a:rPr>
              <a:t>mack</a:t>
            </a:r>
            <a:r>
              <a:rPr sz="1600" dirty="0">
                <a:solidFill>
                  <a:srgbClr val="20794D"/>
                </a:solidFill>
                <a:latin typeface="Courier"/>
              </a:rPr>
              <a:t>"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600" dirty="0"/>
            </a:br>
            <a:br>
              <a:rPr sz="1600" dirty="0"/>
            </a:br>
            <a:r>
              <a:rPr sz="1600" dirty="0" err="1">
                <a:solidFill>
                  <a:srgbClr val="003B4F"/>
                </a:solidFill>
                <a:latin typeface="Courier"/>
              </a:rPr>
              <a:t>mack</a:t>
            </a:r>
            <a:r>
              <a:rPr sz="1600" dirty="0" err="1">
                <a:solidFill>
                  <a:srgbClr val="5E5E5E"/>
                </a:solidFill>
                <a:latin typeface="Courier"/>
              </a:rPr>
              <a:t>$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log.net.area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sz="1600" dirty="0">
                <a:solidFill>
                  <a:srgbClr val="4758AB"/>
                </a:solidFill>
                <a:latin typeface="Courier"/>
              </a:rPr>
              <a:t>log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mack</a:t>
            </a:r>
            <a:r>
              <a:rPr sz="1600" dirty="0" err="1">
                <a:solidFill>
                  <a:srgbClr val="5E5E5E"/>
                </a:solidFill>
                <a:latin typeface="Courier"/>
              </a:rPr>
              <a:t>$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net.area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sz="1600" dirty="0"/>
            </a:br>
            <a:br>
              <a:rPr sz="1600" dirty="0"/>
            </a:br>
            <a:r>
              <a:rPr sz="1600" dirty="0">
                <a:solidFill>
                  <a:srgbClr val="003B4F"/>
                </a:solidFill>
                <a:latin typeface="Courier"/>
              </a:rPr>
              <a:t>gm &lt;- </a:t>
            </a:r>
            <a:r>
              <a:rPr sz="1600" dirty="0">
                <a:solidFill>
                  <a:srgbClr val="4758AB"/>
                </a:solidFill>
                <a:latin typeface="Courier"/>
              </a:rPr>
              <a:t>gam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egg.count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>
                <a:solidFill>
                  <a:srgbClr val="5E5E5E"/>
                </a:solidFill>
                <a:latin typeface="Courier"/>
              </a:rPr>
              <a:t>~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>
                <a:solidFill>
                  <a:srgbClr val="4758AB"/>
                </a:solidFill>
                <a:latin typeface="Courier"/>
              </a:rPr>
              <a:t>s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lon</a:t>
            </a:r>
            <a:r>
              <a:rPr sz="1600" dirty="0">
                <a:solidFill>
                  <a:srgbClr val="003B4F"/>
                </a:solidFill>
                <a:latin typeface="Courier"/>
              </a:rPr>
              <a:t>, 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lat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 </a:t>
            </a:r>
            <a:r>
              <a:rPr sz="1600" dirty="0">
                <a:solidFill>
                  <a:srgbClr val="5E5E5E"/>
                </a:solidFill>
                <a:latin typeface="Courier"/>
              </a:rPr>
              <a:t>+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>
                <a:solidFill>
                  <a:srgbClr val="4758AB"/>
                </a:solidFill>
                <a:latin typeface="Courier"/>
              </a:rPr>
              <a:t>offset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log.net.area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), </a:t>
            </a:r>
            <a:r>
              <a:rPr sz="1600" dirty="0">
                <a:solidFill>
                  <a:srgbClr val="657422"/>
                </a:solidFill>
                <a:latin typeface="Courier"/>
              </a:rPr>
              <a:t>data =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mack</a:t>
            </a:r>
            <a:r>
              <a:rPr sz="1600" dirty="0">
                <a:solidFill>
                  <a:srgbClr val="003B4F"/>
                </a:solidFill>
                <a:latin typeface="Courier"/>
              </a:rPr>
              <a:t>, </a:t>
            </a:r>
            <a:r>
              <a:rPr sz="1600" dirty="0">
                <a:solidFill>
                  <a:srgbClr val="657422"/>
                </a:solidFill>
                <a:latin typeface="Courier"/>
              </a:rPr>
              <a:t>family =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 err="1">
                <a:solidFill>
                  <a:srgbClr val="003B4F"/>
                </a:solidFill>
                <a:latin typeface="Courier"/>
              </a:rPr>
              <a:t>nb</a:t>
            </a:r>
            <a:r>
              <a:rPr sz="1600" dirty="0">
                <a:solidFill>
                  <a:srgbClr val="003B4F"/>
                </a:solidFill>
                <a:latin typeface="Courier"/>
              </a:rPr>
              <a:t>, </a:t>
            </a:r>
            <a:r>
              <a:rPr sz="1600" dirty="0">
                <a:solidFill>
                  <a:srgbClr val="657422"/>
                </a:solidFill>
                <a:latin typeface="Courier"/>
              </a:rPr>
              <a:t>control =</a:t>
            </a:r>
            <a:r>
              <a:rPr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sz="1600" dirty="0" err="1">
                <a:solidFill>
                  <a:srgbClr val="4758AB"/>
                </a:solidFill>
                <a:latin typeface="Courier"/>
              </a:rPr>
              <a:t>gam.control</a:t>
            </a:r>
            <a:r>
              <a:rPr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sz="1600" dirty="0" err="1">
                <a:solidFill>
                  <a:srgbClr val="657422"/>
                </a:solidFill>
                <a:latin typeface="Courier"/>
              </a:rPr>
              <a:t>maxit</a:t>
            </a:r>
            <a:r>
              <a:rPr sz="1600" dirty="0">
                <a:solidFill>
                  <a:srgbClr val="657422"/>
                </a:solidFill>
                <a:latin typeface="Courier"/>
              </a:rPr>
              <a:t>=</a:t>
            </a:r>
            <a:r>
              <a:rPr sz="1600" dirty="0">
                <a:solidFill>
                  <a:srgbClr val="AD0000"/>
                </a:solidFill>
                <a:latin typeface="Courier"/>
              </a:rPr>
              <a:t>100</a:t>
            </a:r>
            <a:r>
              <a:rPr sz="1600" dirty="0"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980904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Placeholder 3">
            <a:extLst>
              <a:ext uri="{FF2B5EF4-FFF2-40B4-BE49-F238E27FC236}">
                <a16:creationId xmlns:a16="http://schemas.microsoft.com/office/drawing/2014/main" id="{FDC2AE7C-AB7C-8B1B-CF86-21D3342261C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33400" y="152400"/>
            <a:ext cx="8361363" cy="38115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# Coastline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data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20794D"/>
                </a:solidFill>
                <a:latin typeface="Courier" panose="02070309020205020404" pitchFamily="49" charset="0"/>
              </a:rPr>
              <a:t>"coast"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# Predict distribution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lon =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seq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-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by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0.25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lat =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seq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44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58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by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0.25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 &lt;-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expand.grid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lon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lon,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                  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lat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lat)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log.net.area &lt;-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0</a:t>
            </a:r>
            <a:br>
              <a:rPr lang="en-US" altLang="en-US"/>
            </a:b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 &lt;-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predict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(gm, pred)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# Plot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par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mar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c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3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3.5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0.5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mgp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c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2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0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))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image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(lon, lat,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matrix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(pred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pred,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57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57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cex.lab=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1.5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cex.axis=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1.4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 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contour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(lon, lat, </a:t>
            </a: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matrix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(pred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pred,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57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, 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57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add =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 </a:t>
            </a:r>
            <a:r>
              <a:rPr lang="en-US" altLang="en-US">
                <a:solidFill>
                  <a:srgbClr val="8F5902"/>
                </a:solidFill>
                <a:latin typeface="Courier" panose="02070309020205020404" pitchFamily="49" charset="0"/>
              </a:rPr>
              <a:t>TRUE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 </a:t>
            </a:r>
            <a:br>
              <a:rPr lang="en-US" altLang="en-US"/>
            </a:br>
            <a:r>
              <a:rPr lang="en-US" altLang="en-US">
                <a:solidFill>
                  <a:srgbClr val="4758AB"/>
                </a:solidFill>
                <a:latin typeface="Courier" panose="02070309020205020404" pitchFamily="49" charset="0"/>
              </a:rPr>
              <a:t>lines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(coast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lon, coast</a:t>
            </a:r>
            <a:r>
              <a:rPr lang="en-US" altLang="en-US">
                <a:solidFill>
                  <a:srgbClr val="5E5E5E"/>
                </a:solidFill>
                <a:latin typeface="Courier" panose="02070309020205020404" pitchFamily="49" charset="0"/>
              </a:rPr>
              <a:t>$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lat, </a:t>
            </a:r>
            <a:r>
              <a:rPr lang="en-US" altLang="en-US">
                <a:solidFill>
                  <a:srgbClr val="657422"/>
                </a:solidFill>
                <a:latin typeface="Courier" panose="02070309020205020404" pitchFamily="49" charset="0"/>
              </a:rPr>
              <a:t>col=</a:t>
            </a:r>
            <a:r>
              <a:rPr lang="en-US" altLang="en-US">
                <a:solidFill>
                  <a:srgbClr val="AD0000"/>
                </a:solidFill>
                <a:latin typeface="Courier" panose="02070309020205020404" pitchFamily="49" charset="0"/>
              </a:rPr>
              <a:t>1</a:t>
            </a:r>
            <a:r>
              <a:rPr lang="en-US" altLang="en-US">
                <a:solidFill>
                  <a:srgbClr val="003B4F"/>
                </a:solidFill>
                <a:latin typeface="Courier" panose="02070309020205020404" pitchFamily="49" charset="0"/>
              </a:rPr>
              <a:t>)</a:t>
            </a:r>
          </a:p>
        </p:txBody>
      </p:sp>
      <p:pic>
        <p:nvPicPr>
          <p:cNvPr id="68610" name="Picture 1" descr="lecture10_gam_in_practice_files/figure-pptx/unnamed-chunk-10-1.png">
            <a:extLst>
              <a:ext uri="{FF2B5EF4-FFF2-40B4-BE49-F238E27FC236}">
                <a16:creationId xmlns:a16="http://schemas.microsoft.com/office/drawing/2014/main" id="{EA8BC4B7-E0FC-F905-C510-991B94FBDBC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0"/>
            <a:ext cx="7315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752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303E0E1B-0AB1-1B70-CC1C-AE32DEC1F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194752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45D5E64-86CC-36C0-AE8E-C16664E0C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Problems?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DF4FFA6E-DFF9-2EE7-D3AE-4AB871905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Can use soap film smoothers to account for coastlines and islands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latin typeface="Courier" panose="02070309020205020404" pitchFamily="49" charset="0"/>
              </a:rPr>
              <a:t>bs = "so"</a:t>
            </a:r>
          </a:p>
        </p:txBody>
      </p:sp>
    </p:spTree>
    <p:extLst>
      <p:ext uri="{BB962C8B-B14F-4D97-AF65-F5344CB8AC3E}">
        <p14:creationId xmlns:p14="http://schemas.microsoft.com/office/powerpoint/2010/main" val="2232494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Random effects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Integrate over space for indices</a:t>
            </a:r>
          </a:p>
          <a:p>
            <a:pPr marL="0" indent="0">
              <a:buNone/>
            </a:pPr>
            <a:r>
              <a:rPr>
                <a:hlinkClick r:id="rId2"/>
              </a:rPr>
              <a:t>https://pbs-assess.github.io/sdmTMB/</a:t>
            </a:r>
          </a:p>
        </p:txBody>
      </p:sp>
    </p:spTree>
    <p:extLst>
      <p:ext uri="{BB962C8B-B14F-4D97-AF65-F5344CB8AC3E}">
        <p14:creationId xmlns:p14="http://schemas.microsoft.com/office/powerpoint/2010/main" val="38040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5FF13CFD-7B9B-DB87-0E0E-F239B566A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/>
              <a:t>Extension to MM</a:t>
            </a:r>
          </a:p>
        </p:txBody>
      </p:sp>
      <p:sp>
        <p:nvSpPr>
          <p:cNvPr id="44034" name="TextBox 3">
            <a:extLst>
              <a:ext uri="{FF2B5EF4-FFF2-40B4-BE49-F238E27FC236}">
                <a16:creationId xmlns:a16="http://schemas.microsoft.com/office/drawing/2014/main" id="{3AE53E49-1F2A-BB9C-71E5-F154D4A99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362200"/>
            <a:ext cx="8912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GAM can be extended to GAMM in the same way (more or less)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that GLM can be extended to GLMM. However, as mentioned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before, the packages for GLMM and GAMM are under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development and the methods are necessarily approximate.</a:t>
            </a:r>
          </a:p>
          <a:p>
            <a:pPr eaLnBrk="1" hangingPunct="1"/>
            <a:endParaRPr lang="en-AU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Therefore, be somewhat wary of AIC, BICs and p-values.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A75F1-9C49-D948-1C7E-61BD72CA04C3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8229600" cy="5562600"/>
          </a:xfrm>
          <a:prstGeom prst="rect">
            <a:avLst/>
          </a:prstGeom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  <p:pic>
        <p:nvPicPr>
          <p:cNvPr id="10242" name="Picture 2" descr="Fig 1.jpg">
            <a:extLst>
              <a:ext uri="{FF2B5EF4-FFF2-40B4-BE49-F238E27FC236}">
                <a16:creationId xmlns:a16="http://schemas.microsoft.com/office/drawing/2014/main" id="{6836B18A-7B06-0527-F65A-BE961515A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5D28BEF-DC96-7BF4-1D24-DC8806D2EC38}"/>
              </a:ext>
            </a:extLst>
          </p:cNvPr>
          <p:cNvSpPr txBox="1">
            <a:spLocks noChangeArrowheads="1"/>
          </p:cNvSpPr>
          <p:nvPr/>
        </p:nvSpPr>
        <p:spPr>
          <a:xfrm>
            <a:off x="1150938" y="617538"/>
            <a:ext cx="7793037" cy="1143000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Polynomial basis expansion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3">
            <a:extLst>
              <a:ext uri="{FF2B5EF4-FFF2-40B4-BE49-F238E27FC236}">
                <a16:creationId xmlns:a16="http://schemas.microsoft.com/office/drawing/2014/main" id="{F1401BF5-280E-2971-BB89-62BE3B6E5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/>
              <a:t>An example (from Zuur)</a:t>
            </a:r>
          </a:p>
        </p:txBody>
      </p:sp>
      <p:sp>
        <p:nvSpPr>
          <p:cNvPr id="45058" name="TextBox 4">
            <a:extLst>
              <a:ext uri="{FF2B5EF4-FFF2-40B4-BE49-F238E27FC236}">
                <a16:creationId xmlns:a16="http://schemas.microsoft.com/office/drawing/2014/main" id="{6FC09E4C-0C17-E036-64C7-76678CFC5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2743200"/>
            <a:ext cx="88836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The Roulin and Bersier dataset is based on the begging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behaviour of owls. A number of nests were visited multiple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times and the number of calls just before the arrival of a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parent was recorded. There may be number chicks in a nest.</a:t>
            </a:r>
          </a:p>
          <a:p>
            <a:pPr eaLnBrk="1" hangingPunct="1"/>
            <a:endParaRPr lang="en-AU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The data are in dataset Owls.txt.</a:t>
            </a:r>
          </a:p>
          <a:p>
            <a:pPr eaLnBrk="1" hangingPunct="1"/>
            <a:endParaRPr lang="en-AU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Logically, we should consider the data to be Poisson-distributed.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I will consider a simple formulation of the problem with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“Foodtreament” and “Arrivaltime” as the only covariates.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F519E079-B7ED-9570-EBF0-4160803E8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Attempt I – A Poisson GLM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8FB19BD-FDDF-A5CA-656F-A53DCBF7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090738"/>
            <a:ext cx="8610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# Poisson GLM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Case1 &lt;- </a:t>
            </a:r>
            <a:r>
              <a:rPr lang="en-AU" altLang="en-US" sz="1400" b="1" dirty="0" err="1">
                <a:latin typeface="Tahoma" panose="020B0604030504040204" pitchFamily="34" charset="0"/>
              </a:rPr>
              <a:t>glm</a:t>
            </a:r>
            <a:r>
              <a:rPr lang="en-AU" altLang="en-US" sz="1400" b="1" dirty="0">
                <a:latin typeface="Tahoma" panose="020B0604030504040204" pitchFamily="34" charset="0"/>
              </a:rPr>
              <a:t>(</a:t>
            </a:r>
            <a:r>
              <a:rPr lang="en-AU" altLang="en-US" sz="1400" b="1" dirty="0" err="1">
                <a:latin typeface="Tahoma" panose="020B0604030504040204" pitchFamily="34" charset="0"/>
              </a:rPr>
              <a:t>NCalls</a:t>
            </a:r>
            <a:r>
              <a:rPr lang="en-AU" altLang="en-US" sz="1400" b="1" dirty="0">
                <a:latin typeface="Tahoma" panose="020B0604030504040204" pitchFamily="34" charset="0"/>
              </a:rPr>
              <a:t> ~ offset(</a:t>
            </a:r>
            <a:r>
              <a:rPr lang="en-AU" altLang="en-US" sz="1400" b="1" dirty="0" err="1">
                <a:latin typeface="Tahoma" panose="020B0604030504040204" pitchFamily="34" charset="0"/>
              </a:rPr>
              <a:t>LBroodSize</a:t>
            </a:r>
            <a:r>
              <a:rPr lang="en-AU" altLang="en-US" sz="1400" b="1" dirty="0">
                <a:latin typeface="Tahoma" panose="020B0604030504040204" pitchFamily="34" charset="0"/>
              </a:rPr>
              <a:t>)+</a:t>
            </a:r>
            <a:r>
              <a:rPr lang="en-AU" altLang="en-US" sz="1400" b="1" dirty="0" err="1">
                <a:latin typeface="Tahoma" panose="020B0604030504040204" pitchFamily="34" charset="0"/>
              </a:rPr>
              <a:t>FoodTreatment+ArrivalTime,data</a:t>
            </a:r>
            <a:r>
              <a:rPr lang="en-AU" altLang="en-US" sz="1400" b="1" dirty="0">
                <a:latin typeface="Tahoma" panose="020B0604030504040204" pitchFamily="34" charset="0"/>
              </a:rPr>
              <a:t>=Owls family=</a:t>
            </a:r>
            <a:r>
              <a:rPr lang="en-AU" altLang="en-US" sz="1400" b="1" dirty="0" err="1">
                <a:latin typeface="Tahoma" panose="020B0604030504040204" pitchFamily="34" charset="0"/>
              </a:rPr>
              <a:t>poisson</a:t>
            </a:r>
            <a:r>
              <a:rPr lang="en-AU" altLang="en-US" sz="1400" b="1" dirty="0">
                <a:latin typeface="Tahoma" panose="020B0604030504040204" pitchFamily="34" charset="0"/>
              </a:rPr>
              <a:t>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print(summary(Case1))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par(</a:t>
            </a:r>
            <a:r>
              <a:rPr lang="en-AU" altLang="en-US" sz="1400" b="1" dirty="0" err="1">
                <a:latin typeface="Tahoma" panose="020B0604030504040204" pitchFamily="34" charset="0"/>
              </a:rPr>
              <a:t>mfrow</a:t>
            </a:r>
            <a:r>
              <a:rPr lang="en-AU" altLang="en-US" sz="1400" b="1" dirty="0">
                <a:latin typeface="Tahoma" panose="020B0604030504040204" pitchFamily="34" charset="0"/>
              </a:rPr>
              <a:t>=c(2,2))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plot(Case1)</a:t>
            </a:r>
          </a:p>
        </p:txBody>
      </p:sp>
      <p:sp>
        <p:nvSpPr>
          <p:cNvPr id="46083" name="TextBox 4">
            <a:extLst>
              <a:ext uri="{FF2B5EF4-FFF2-40B4-BE49-F238E27FC236}">
                <a16:creationId xmlns:a16="http://schemas.microsoft.com/office/drawing/2014/main" id="{B498F563-64B8-BC67-FA97-F5BD5BFD7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572000"/>
            <a:ext cx="4375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Why was this apriori a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bad way to model these data?</a:t>
            </a:r>
          </a:p>
        </p:txBody>
      </p:sp>
      <p:pic>
        <p:nvPicPr>
          <p:cNvPr id="46084" name="Picture 3">
            <a:extLst>
              <a:ext uri="{FF2B5EF4-FFF2-40B4-BE49-F238E27FC236}">
                <a16:creationId xmlns:a16="http://schemas.microsoft.com/office/drawing/2014/main" id="{AAB2A8D6-02AA-B0DF-B41F-780AC5FA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47950"/>
            <a:ext cx="40465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55AD79B-D467-A577-3143-3FA55C852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Attempt II – A Poisson GLMM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60518C1-24CB-042B-551C-DADB6E604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057400"/>
            <a:ext cx="7924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# Poisson GLMM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Case2 &lt;- </a:t>
            </a:r>
            <a:r>
              <a:rPr lang="en-AU" altLang="en-US" sz="1400" b="1" dirty="0" err="1">
                <a:latin typeface="Tahoma" panose="020B0604030504040204" pitchFamily="34" charset="0"/>
              </a:rPr>
              <a:t>lmer</a:t>
            </a:r>
            <a:r>
              <a:rPr lang="en-AU" altLang="en-US" sz="1400" b="1" dirty="0">
                <a:latin typeface="Tahoma" panose="020B0604030504040204" pitchFamily="34" charset="0"/>
              </a:rPr>
              <a:t>(</a:t>
            </a:r>
            <a:r>
              <a:rPr lang="en-AU" altLang="en-US" sz="1400" b="1" dirty="0" err="1">
                <a:latin typeface="Tahoma" panose="020B0604030504040204" pitchFamily="34" charset="0"/>
              </a:rPr>
              <a:t>NCalls</a:t>
            </a:r>
            <a:r>
              <a:rPr lang="en-AU" altLang="en-US" sz="1400" b="1" dirty="0">
                <a:latin typeface="Tahoma" panose="020B0604030504040204" pitchFamily="34" charset="0"/>
              </a:rPr>
              <a:t> ~ offset(</a:t>
            </a:r>
            <a:r>
              <a:rPr lang="en-AU" altLang="en-US" sz="1400" b="1" dirty="0" err="1">
                <a:latin typeface="Tahoma" panose="020B0604030504040204" pitchFamily="34" charset="0"/>
              </a:rPr>
              <a:t>LBroodSize</a:t>
            </a:r>
            <a:r>
              <a:rPr lang="en-AU" altLang="en-US" sz="1400" b="1" dirty="0">
                <a:latin typeface="Tahoma" panose="020B0604030504040204" pitchFamily="34" charset="0"/>
              </a:rPr>
              <a:t>)+</a:t>
            </a:r>
            <a:r>
              <a:rPr lang="en-AU" altLang="en-US" sz="1400" b="1" dirty="0" err="1">
                <a:latin typeface="Tahoma" panose="020B0604030504040204" pitchFamily="34" charset="0"/>
              </a:rPr>
              <a:t>FoodTreatment+ArrivalTime</a:t>
            </a:r>
            <a:r>
              <a:rPr lang="en-AU" altLang="en-US" sz="1400" b="1" dirty="0">
                <a:latin typeface="Tahoma" panose="020B0604030504040204" pitchFamily="34" charset="0"/>
              </a:rPr>
              <a:t> + (1|fNest),data=</a:t>
            </a:r>
            <a:r>
              <a:rPr lang="en-AU" altLang="en-US" sz="1400" b="1" dirty="0" err="1">
                <a:latin typeface="Tahoma" panose="020B0604030504040204" pitchFamily="34" charset="0"/>
              </a:rPr>
              <a:t>Owls,family</a:t>
            </a:r>
            <a:r>
              <a:rPr lang="en-AU" altLang="en-US" sz="1400" b="1" dirty="0">
                <a:latin typeface="Tahoma" panose="020B0604030504040204" pitchFamily="34" charset="0"/>
              </a:rPr>
              <a:t>=</a:t>
            </a:r>
            <a:r>
              <a:rPr lang="en-AU" altLang="en-US" sz="1400" b="1" dirty="0" err="1">
                <a:latin typeface="Tahoma" panose="020B0604030504040204" pitchFamily="34" charset="0"/>
              </a:rPr>
              <a:t>poisson</a:t>
            </a:r>
            <a:r>
              <a:rPr lang="en-AU" altLang="en-US" sz="1400" b="1" dirty="0">
                <a:latin typeface="Tahoma" panose="020B0604030504040204" pitchFamily="34" charset="0"/>
              </a:rPr>
              <a:t>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print(summary(Case2))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par(</a:t>
            </a:r>
            <a:r>
              <a:rPr lang="en-AU" altLang="en-US" sz="1400" b="1" dirty="0" err="1">
                <a:latin typeface="Tahoma" panose="020B0604030504040204" pitchFamily="34" charset="0"/>
              </a:rPr>
              <a:t>mfrow</a:t>
            </a:r>
            <a:r>
              <a:rPr lang="en-AU" altLang="en-US" sz="1400" b="1" dirty="0">
                <a:latin typeface="Tahoma" panose="020B0604030504040204" pitchFamily="34" charset="0"/>
              </a:rPr>
              <a:t>=c(2,2))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plot(Case2)</a:t>
            </a:r>
          </a:p>
        </p:txBody>
      </p:sp>
      <p:sp>
        <p:nvSpPr>
          <p:cNvPr id="47107" name="TextBox 4">
            <a:extLst>
              <a:ext uri="{FF2B5EF4-FFF2-40B4-BE49-F238E27FC236}">
                <a16:creationId xmlns:a16="http://schemas.microsoft.com/office/drawing/2014/main" id="{BA52308F-5CD3-C417-1425-1B186D93A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38600"/>
            <a:ext cx="7642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Better: Note that some of the results differ from those 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in Zuur et al.!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2BD4BFC0-8225-A797-6317-8D2EE5D64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Attempt II – A Poisson GAMM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6C36A56E-D118-D535-2CD1-1B87BAFC5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11513"/>
            <a:ext cx="3505200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>
            <a:extLst>
              <a:ext uri="{FF2B5EF4-FFF2-40B4-BE49-F238E27FC236}">
                <a16:creationId xmlns:a16="http://schemas.microsoft.com/office/drawing/2014/main" id="{5322FE93-1F1A-F96A-F324-D926DF557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33600"/>
            <a:ext cx="8153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library(</a:t>
            </a:r>
            <a:r>
              <a:rPr lang="en-AU" altLang="en-US" sz="1400" b="1" dirty="0" err="1">
                <a:latin typeface="Tahoma" panose="020B0604030504040204" pitchFamily="34" charset="0"/>
              </a:rPr>
              <a:t>mgcv</a:t>
            </a:r>
            <a:r>
              <a:rPr lang="en-AU" altLang="en-US" sz="1400" b="1" dirty="0">
                <a:latin typeface="Tahoma" panose="020B0604030504040204" pitchFamily="34" charset="0"/>
              </a:rPr>
              <a:t>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Case3&lt;-</a:t>
            </a:r>
            <a:r>
              <a:rPr lang="en-AU" altLang="en-US" sz="1400" b="1" dirty="0" err="1">
                <a:latin typeface="Tahoma" panose="020B0604030504040204" pitchFamily="34" charset="0"/>
              </a:rPr>
              <a:t>gamm</a:t>
            </a:r>
            <a:r>
              <a:rPr lang="en-AU" altLang="en-US" sz="1400" b="1" dirty="0">
                <a:latin typeface="Tahoma" panose="020B0604030504040204" pitchFamily="34" charset="0"/>
              </a:rPr>
              <a:t>(</a:t>
            </a:r>
            <a:r>
              <a:rPr lang="en-AU" altLang="en-US" sz="1400" b="1" dirty="0" err="1">
                <a:latin typeface="Tahoma" panose="020B0604030504040204" pitchFamily="34" charset="0"/>
              </a:rPr>
              <a:t>NCalls~offset</a:t>
            </a:r>
            <a:r>
              <a:rPr lang="en-AU" altLang="en-US" sz="1400" b="1" dirty="0">
                <a:latin typeface="Tahoma" panose="020B0604030504040204" pitchFamily="34" charset="0"/>
              </a:rPr>
              <a:t>(</a:t>
            </a:r>
            <a:r>
              <a:rPr lang="en-AU" altLang="en-US" sz="1400" b="1" dirty="0" err="1">
                <a:latin typeface="Tahoma" panose="020B0604030504040204" pitchFamily="34" charset="0"/>
              </a:rPr>
              <a:t>LBroodSize</a:t>
            </a:r>
            <a:r>
              <a:rPr lang="en-AU" altLang="en-US" sz="1400" b="1" dirty="0">
                <a:latin typeface="Tahoma" panose="020B0604030504040204" pitchFamily="34" charset="0"/>
              </a:rPr>
              <a:t>)+</a:t>
            </a:r>
            <a:r>
              <a:rPr lang="en-AU" altLang="en-US" sz="1400" b="1" dirty="0" err="1">
                <a:latin typeface="Tahoma" panose="020B0604030504040204" pitchFamily="34" charset="0"/>
              </a:rPr>
              <a:t>FoodTreatment+s</a:t>
            </a:r>
            <a:r>
              <a:rPr lang="en-AU" altLang="en-US" sz="1400" b="1" dirty="0">
                <a:latin typeface="Tahoma" panose="020B0604030504040204" pitchFamily="34" charset="0"/>
              </a:rPr>
              <a:t>(</a:t>
            </a:r>
            <a:r>
              <a:rPr lang="en-AU" altLang="en-US" sz="1400" b="1" dirty="0" err="1">
                <a:latin typeface="Tahoma" panose="020B0604030504040204" pitchFamily="34" charset="0"/>
              </a:rPr>
              <a:t>ArrivalTime</a:t>
            </a:r>
            <a:r>
              <a:rPr lang="en-AU" altLang="en-US" sz="1400" b="1" dirty="0">
                <a:latin typeface="Tahoma" panose="020B0604030504040204" pitchFamily="34" charset="0"/>
              </a:rPr>
              <a:t>),random=list(</a:t>
            </a:r>
            <a:r>
              <a:rPr lang="en-AU" altLang="en-US" sz="1400" b="1" dirty="0" err="1">
                <a:latin typeface="Tahoma" panose="020B0604030504040204" pitchFamily="34" charset="0"/>
              </a:rPr>
              <a:t>fNest</a:t>
            </a:r>
            <a:r>
              <a:rPr lang="en-AU" altLang="en-US" sz="1400" b="1" dirty="0">
                <a:latin typeface="Tahoma" panose="020B0604030504040204" pitchFamily="34" charset="0"/>
              </a:rPr>
              <a:t>=~1),data=</a:t>
            </a:r>
            <a:r>
              <a:rPr lang="en-AU" altLang="en-US" sz="1400" b="1" dirty="0" err="1">
                <a:latin typeface="Tahoma" panose="020B0604030504040204" pitchFamily="34" charset="0"/>
              </a:rPr>
              <a:t>Owls,family</a:t>
            </a:r>
            <a:r>
              <a:rPr lang="en-AU" altLang="en-US" sz="1400" b="1" dirty="0">
                <a:latin typeface="Tahoma" panose="020B0604030504040204" pitchFamily="34" charset="0"/>
              </a:rPr>
              <a:t>=</a:t>
            </a:r>
            <a:r>
              <a:rPr lang="en-AU" altLang="en-US" sz="1400" b="1" dirty="0" err="1">
                <a:latin typeface="Tahoma" panose="020B0604030504040204" pitchFamily="34" charset="0"/>
              </a:rPr>
              <a:t>poisson</a:t>
            </a:r>
            <a:r>
              <a:rPr lang="en-AU" altLang="en-US" sz="1400" b="1" dirty="0">
                <a:latin typeface="Tahoma" panose="020B0604030504040204" pitchFamily="34" charset="0"/>
              </a:rPr>
              <a:t>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summary(Case3$gam)</a:t>
            </a:r>
          </a:p>
          <a:p>
            <a:pPr eaLnBrk="1" hangingPunct="1"/>
            <a:r>
              <a:rPr lang="en-AU" altLang="en-US" sz="1400" b="1" dirty="0" err="1">
                <a:latin typeface="Tahoma" panose="020B0604030504040204" pitchFamily="34" charset="0"/>
              </a:rPr>
              <a:t>anova</a:t>
            </a:r>
            <a:r>
              <a:rPr lang="en-AU" altLang="en-US" sz="1400" b="1" dirty="0">
                <a:latin typeface="Tahoma" panose="020B0604030504040204" pitchFamily="34" charset="0"/>
              </a:rPr>
              <a:t>(Case3$gam)</a:t>
            </a:r>
          </a:p>
          <a:p>
            <a:pPr eaLnBrk="1" hangingPunct="1"/>
            <a:r>
              <a:rPr lang="en-AU" altLang="en-US" sz="1400" b="1" dirty="0">
                <a:latin typeface="Tahoma" panose="020B0604030504040204" pitchFamily="34" charset="0"/>
              </a:rPr>
              <a:t>plot(Case3$gam)</a:t>
            </a:r>
          </a:p>
          <a:p>
            <a:pPr eaLnBrk="1" hangingPunct="1"/>
            <a:endParaRPr lang="en-AU" altLang="en-US" sz="14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693CC456-CAA9-4323-FC48-DE3F999C2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/>
              <a:t>Call to GAMM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90E385B8-880B-9ECC-228F-96094F3B9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810000"/>
            <a:ext cx="83058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 b="1">
                <a:solidFill>
                  <a:srgbClr val="000000"/>
                </a:solidFill>
                <a:latin typeface="Arial Unicode MS" panose="020B0604020202020204" pitchFamily="34" charset="-128"/>
                <a:cs typeface="Arial" panose="020B0604020202020204" pitchFamily="34" charset="0"/>
              </a:rPr>
              <a:t>gamm(formula,random=NULL,correlation=NULL,family=gaussian(), data=list(), weights=NULL, subset=NULL, na.action, knots=NULL,  control=list(niterEM=0,optimMethod="L-BFGS-B"), niterPQL=20,v erbosePQL=TRUE, method="ML",...)</a:t>
            </a:r>
            <a:endParaRPr lang="en-AU" altLang="en-US" sz="1400" b="1">
              <a:latin typeface="Tahoma" panose="020B0604030504040204" pitchFamily="34" charset="0"/>
            </a:endParaRPr>
          </a:p>
        </p:txBody>
      </p:sp>
      <p:sp>
        <p:nvSpPr>
          <p:cNvPr id="49155" name="TextBox 3">
            <a:extLst>
              <a:ext uri="{FF2B5EF4-FFF2-40B4-BE49-F238E27FC236}">
                <a16:creationId xmlns:a16="http://schemas.microsoft.com/office/drawing/2014/main" id="{11C5DC5F-77F2-7976-80F0-D1179B72C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743200"/>
            <a:ext cx="1938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Fixed effects structure</a:t>
            </a:r>
          </a:p>
        </p:txBody>
      </p:sp>
      <p:cxnSp>
        <p:nvCxnSpPr>
          <p:cNvPr id="49156" name="Straight Arrow Connector 5">
            <a:extLst>
              <a:ext uri="{FF2B5EF4-FFF2-40B4-BE49-F238E27FC236}">
                <a16:creationId xmlns:a16="http://schemas.microsoft.com/office/drawing/2014/main" id="{6BCDB933-B1D6-F33C-70E3-9FF212516B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0600" y="3048000"/>
            <a:ext cx="152400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7" name="TextBox 6">
            <a:extLst>
              <a:ext uri="{FF2B5EF4-FFF2-40B4-BE49-F238E27FC236}">
                <a16:creationId xmlns:a16="http://schemas.microsoft.com/office/drawing/2014/main" id="{6EE94369-66E6-55A3-7CB5-916DB8B4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3044825"/>
            <a:ext cx="2259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Random effects structure</a:t>
            </a:r>
          </a:p>
        </p:txBody>
      </p:sp>
      <p:cxnSp>
        <p:nvCxnSpPr>
          <p:cNvPr id="49158" name="Straight Arrow Connector 7">
            <a:extLst>
              <a:ext uri="{FF2B5EF4-FFF2-40B4-BE49-F238E27FC236}">
                <a16:creationId xmlns:a16="http://schemas.microsoft.com/office/drawing/2014/main" id="{5865242E-4739-4A3C-AE6D-AAFC6812ABA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28800" y="3352800"/>
            <a:ext cx="762000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9" name="TextBox 10">
            <a:extLst>
              <a:ext uri="{FF2B5EF4-FFF2-40B4-BE49-F238E27FC236}">
                <a16:creationId xmlns:a16="http://schemas.microsoft.com/office/drawing/2014/main" id="{1E68C03E-8764-4469-A424-CFB29E3D6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5029200"/>
            <a:ext cx="3636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>
                <a:latin typeface="Tahoma" panose="020B0604030504040204" pitchFamily="34" charset="0"/>
              </a:rPr>
              <a:t>Random components are specified as a list: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AU" altLang="en-US" sz="1400">
                <a:latin typeface="Tahoma" panose="020B0604030504040204" pitchFamily="34" charset="0"/>
              </a:rPr>
              <a:t> random=list(x=~1, y=~1,z=~1+life)</a:t>
            </a:r>
          </a:p>
        </p:txBody>
      </p:sp>
      <p:cxnSp>
        <p:nvCxnSpPr>
          <p:cNvPr id="49160" name="Straight Arrow Connector 11">
            <a:extLst>
              <a:ext uri="{FF2B5EF4-FFF2-40B4-BE49-F238E27FC236}">
                <a16:creationId xmlns:a16="http://schemas.microsoft.com/office/drawing/2014/main" id="{F3EAAFF5-3809-0FD2-4070-8B5966CEE17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05200" y="3505200"/>
            <a:ext cx="10668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1" name="TextBox 12">
            <a:extLst>
              <a:ext uri="{FF2B5EF4-FFF2-40B4-BE49-F238E27FC236}">
                <a16:creationId xmlns:a16="http://schemas.microsoft.com/office/drawing/2014/main" id="{CBD806AD-CE88-7CD9-DFA3-6B6B4B2E4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3197225"/>
            <a:ext cx="3140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Correlation structure for the residuals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FF4EA246-0B56-3D36-954C-2BA714861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/>
              <a:t>Predictions From GAMM</a:t>
            </a:r>
          </a:p>
        </p:txBody>
      </p:sp>
      <p:sp>
        <p:nvSpPr>
          <p:cNvPr id="50178" name="TextBox 2">
            <a:extLst>
              <a:ext uri="{FF2B5EF4-FFF2-40B4-BE49-F238E27FC236}">
                <a16:creationId xmlns:a16="http://schemas.microsoft.com/office/drawing/2014/main" id="{CA869C53-ECF5-7F07-81F1-54A518E58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14600"/>
            <a:ext cx="814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2400">
                <a:latin typeface="Tahoma" panose="020B0604030504040204" pitchFamily="34" charset="0"/>
              </a:rPr>
              <a:t>Use predict to make predictions using a fitted gamm model</a:t>
            </a:r>
          </a:p>
        </p:txBody>
      </p:sp>
      <p:sp>
        <p:nvSpPr>
          <p:cNvPr id="50179" name="Rectangle 1">
            <a:extLst>
              <a:ext uri="{FF2B5EF4-FFF2-40B4-BE49-F238E27FC236}">
                <a16:creationId xmlns:a16="http://schemas.microsoft.com/office/drawing/2014/main" id="{81C9668A-CA94-A4BA-7755-F556267F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9624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predict(object,newdata,type="link",se.fit=FALSE,terms=NULL, block.size=1000,newdata.guaranteed=FALSE,na.action=na.pass, unconditional=FALSE,...)</a:t>
            </a:r>
            <a:endParaRPr lang="en-AU" altLang="en-US" sz="1400" b="1"/>
          </a:p>
        </p:txBody>
      </p:sp>
      <p:sp>
        <p:nvSpPr>
          <p:cNvPr id="50180" name="TextBox 4">
            <a:extLst>
              <a:ext uri="{FF2B5EF4-FFF2-40B4-BE49-F238E27FC236}">
                <a16:creationId xmlns:a16="http://schemas.microsoft.com/office/drawing/2014/main" id="{7A75DB6B-A27C-D6FB-17AF-5ECE6A78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3200400"/>
            <a:ext cx="4141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Set to response for response on the scale of data</a:t>
            </a:r>
          </a:p>
        </p:txBody>
      </p:sp>
      <p:cxnSp>
        <p:nvCxnSpPr>
          <p:cNvPr id="50181" name="Straight Arrow Connector 6">
            <a:extLst>
              <a:ext uri="{FF2B5EF4-FFF2-40B4-BE49-F238E27FC236}">
                <a16:creationId xmlns:a16="http://schemas.microsoft.com/office/drawing/2014/main" id="{0DB847E6-49A5-4F66-7D01-9974C13713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14800" y="3733800"/>
            <a:ext cx="1981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82" name="TextBox 7">
            <a:extLst>
              <a:ext uri="{FF2B5EF4-FFF2-40B4-BE49-F238E27FC236}">
                <a16:creationId xmlns:a16="http://schemas.microsoft.com/office/drawing/2014/main" id="{94D3976D-41D9-6A23-7314-C318D1F70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675" y="3502025"/>
            <a:ext cx="2325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Note this defaults to FALSE</a:t>
            </a:r>
          </a:p>
        </p:txBody>
      </p:sp>
      <p:cxnSp>
        <p:nvCxnSpPr>
          <p:cNvPr id="50183" name="Straight Arrow Connector 8">
            <a:extLst>
              <a:ext uri="{FF2B5EF4-FFF2-40B4-BE49-F238E27FC236}">
                <a16:creationId xmlns:a16="http://schemas.microsoft.com/office/drawing/2014/main" id="{BBACDF28-69F0-681E-D527-A3A734387F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7000" y="3657600"/>
            <a:ext cx="2286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F88B2F8C-8885-24B3-44B0-D6E9B1A03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/>
              <a:t>GAMM4</a:t>
            </a:r>
          </a:p>
        </p:txBody>
      </p:sp>
      <p:sp>
        <p:nvSpPr>
          <p:cNvPr id="51202" name="TextBox 2">
            <a:extLst>
              <a:ext uri="{FF2B5EF4-FFF2-40B4-BE49-F238E27FC236}">
                <a16:creationId xmlns:a16="http://schemas.microsoft.com/office/drawing/2014/main" id="{FAB30BF0-D2DD-6331-EF5C-3C3BBB2A3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90800"/>
            <a:ext cx="83296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AU" altLang="en-US" sz="2400" b="1">
                <a:latin typeface="Tahoma" panose="020B0604030504040204" pitchFamily="34" charset="0"/>
              </a:rPr>
              <a:t>gamm4</a:t>
            </a:r>
            <a:r>
              <a:rPr lang="en-AU" altLang="en-US" sz="2400">
                <a:latin typeface="Tahoma" panose="020B0604030504040204" pitchFamily="34" charset="0"/>
              </a:rPr>
              <a:t> in library </a:t>
            </a:r>
            <a:r>
              <a:rPr lang="en-AU" altLang="en-US" sz="2400" b="1">
                <a:latin typeface="Tahoma" panose="020B0604030504040204" pitchFamily="34" charset="0"/>
              </a:rPr>
              <a:t>gamm4</a:t>
            </a:r>
            <a:r>
              <a:rPr lang="en-AU" altLang="en-US" sz="2400">
                <a:latin typeface="Tahoma" panose="020B0604030504040204" pitchFamily="34" charset="0"/>
              </a:rPr>
              <a:t> is an alternative to gamm which</a:t>
            </a: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should / may be more robust.</a:t>
            </a:r>
          </a:p>
          <a:p>
            <a:pPr eaLnBrk="1" hangingPunct="1"/>
            <a:endParaRPr lang="en-AU" altLang="en-US" sz="2400">
              <a:latin typeface="Tahoma" panose="020B0604030504040204" pitchFamily="34" charset="0"/>
            </a:endParaRPr>
          </a:p>
          <a:p>
            <a:pPr eaLnBrk="1" hangingPunct="1"/>
            <a:r>
              <a:rPr lang="en-AU" altLang="en-US" sz="2400">
                <a:latin typeface="Tahoma" panose="020B0604030504040204" pitchFamily="34" charset="0"/>
              </a:rPr>
              <a:t>Gamm4 has a different way to specify random effects: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1EE8D6FC-157A-8DFF-A0C3-3F2269C07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19600"/>
            <a:ext cx="5437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 b="1">
                <a:latin typeface="Tahoma" panose="020B0604030504040204" pitchFamily="34" charset="0"/>
              </a:rPr>
              <a:t>gamm4(y ~ s(x),random = ~ (x+0|g) + (1|g) + (1|a/b))</a:t>
            </a:r>
          </a:p>
        </p:txBody>
      </p:sp>
      <p:sp>
        <p:nvSpPr>
          <p:cNvPr id="51204" name="TextBox 4">
            <a:extLst>
              <a:ext uri="{FF2B5EF4-FFF2-40B4-BE49-F238E27FC236}">
                <a16:creationId xmlns:a16="http://schemas.microsoft.com/office/drawing/2014/main" id="{E3F8C040-468E-2754-FB47-EE5893F4C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5334000"/>
            <a:ext cx="1971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AU" altLang="en-US" sz="1400">
                <a:latin typeface="Tahoma" panose="020B0604030504040204" pitchFamily="34" charset="0"/>
              </a:rPr>
              <a:t>Nested random effects</a:t>
            </a:r>
          </a:p>
        </p:txBody>
      </p:sp>
      <p:cxnSp>
        <p:nvCxnSpPr>
          <p:cNvPr id="51205" name="Straight Arrow Connector 6">
            <a:extLst>
              <a:ext uri="{FF2B5EF4-FFF2-40B4-BE49-F238E27FC236}">
                <a16:creationId xmlns:a16="http://schemas.microsoft.com/office/drawing/2014/main" id="{EA475FE7-7046-DCB0-A37D-E4B9B7E17DE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715000" y="4724400"/>
            <a:ext cx="6096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37F88D8D-C563-4914-F8F2-F48D4F51B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References</a:t>
            </a:r>
            <a:endParaRPr lang="en-US" altLang="en-US"/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EDFF65E3-1840-EE53-8B7A-DBB7B4CBBB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2017713"/>
            <a:ext cx="8610600" cy="48402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There are plenty:</a:t>
            </a:r>
          </a:p>
          <a:p>
            <a:pPr lvl="1"/>
            <a:r>
              <a:rPr lang="en-US" altLang="en-US" sz="2000"/>
              <a:t>Crawley. 2003. Statistical Computing: An Introduction to Data Analysis using S-Plus</a:t>
            </a:r>
          </a:p>
          <a:p>
            <a:pPr lvl="1"/>
            <a:r>
              <a:rPr lang="en-US" altLang="en-US" sz="2000"/>
              <a:t>Venables and Ripley. 1994. Modern Applied Statistics with S-PLUS.</a:t>
            </a:r>
          </a:p>
          <a:p>
            <a:pPr lvl="1"/>
            <a:r>
              <a:rPr lang="en-US" altLang="en-US" sz="2000"/>
              <a:t>Venables and Dichmont. 2004. Fish. Res. 70: 409-426</a:t>
            </a:r>
          </a:p>
          <a:p>
            <a:pPr lvl="1"/>
            <a:r>
              <a:rPr lang="en-US" altLang="en-US" sz="2000"/>
              <a:t>Wood. 2006. Generalized Additive Models: An Introduction with R</a:t>
            </a:r>
          </a:p>
          <a:p>
            <a:pPr lvl="1"/>
            <a:r>
              <a:rPr lang="en-US" altLang="en-US" sz="2000"/>
              <a:t>Zuur </a:t>
            </a:r>
            <a:r>
              <a:rPr lang="en-US" altLang="en-US" sz="2000" i="1"/>
              <a:t>et al</a:t>
            </a:r>
            <a:r>
              <a:rPr lang="en-US" altLang="en-US" sz="2000"/>
              <a:t>. 2009. Mixed Effects Models and Extensions in Ecology R</a:t>
            </a:r>
          </a:p>
          <a:p>
            <a:pPr lvl="1"/>
            <a:r>
              <a:rPr lang="en-US" altLang="en-US" sz="2000"/>
              <a:t>Hastie, T., Tibshirani, R. and Friedman, J. 2009. The Elements of Statistical Learning: Data Mining, Inference, and Prediction, Second Edition. </a:t>
            </a:r>
          </a:p>
          <a:p>
            <a:pPr lvl="1"/>
            <a:r>
              <a:rPr lang="en-US" altLang="en-US" sz="2000"/>
              <a:t>Available for free here: </a:t>
            </a:r>
            <a:r>
              <a:rPr lang="en-US" altLang="en-US" sz="2000">
                <a:hlinkClick r:id="rId3"/>
              </a:rPr>
              <a:t>http://www-stat.stanford.edu/~tibs/ElemStatLearn/</a:t>
            </a:r>
            <a:endParaRPr lang="en-US" altLang="en-US" sz="2000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1795F2-F22B-8EAB-454C-14939D9EEC09}"/>
              </a:ext>
            </a:extLst>
          </p:cNvPr>
          <p:cNvSpPr txBox="1">
            <a:spLocks/>
          </p:cNvSpPr>
          <p:nvPr/>
        </p:nvSpPr>
        <p:spPr>
          <a:xfrm>
            <a:off x="457200" y="1066800"/>
            <a:ext cx="8229600" cy="5562600"/>
          </a:xfrm>
          <a:prstGeom prst="rect">
            <a:avLst/>
          </a:prstGeom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en-US" sz="3200" kern="0" dirty="0"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342BC3-BE7C-7D7F-573C-C29B1CE02005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617538"/>
            <a:ext cx="8382000" cy="1143000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Cubic spline basis expansion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7" name="Picture 5" descr="Fig 1e.jpg">
            <a:extLst>
              <a:ext uri="{FF2B5EF4-FFF2-40B4-BE49-F238E27FC236}">
                <a16:creationId xmlns:a16="http://schemas.microsoft.com/office/drawing/2014/main" id="{D6BE0D0B-028A-19B4-E9CB-B97DE4380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3">
            <a:extLst>
              <a:ext uri="{FF2B5EF4-FFF2-40B4-BE49-F238E27FC236}">
                <a16:creationId xmlns:a16="http://schemas.microsoft.com/office/drawing/2014/main" id="{C7623925-BF1B-8382-B432-3226686A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8243888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65A8FF4F-E743-4B72-A1E6-FD27391C9B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/>
              <a:t>BackGround-I</a:t>
            </a:r>
          </a:p>
        </p:txBody>
      </p:sp>
      <p:sp>
        <p:nvSpPr>
          <p:cNvPr id="13314" name="TextBox 3">
            <a:extLst>
              <a:ext uri="{FF2B5EF4-FFF2-40B4-BE49-F238E27FC236}">
                <a16:creationId xmlns:a16="http://schemas.microsoft.com/office/drawing/2014/main" id="{453FD594-508A-2B00-69CC-C0B64F4B8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362200"/>
            <a:ext cx="8153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en-GB" altLang="en-US" sz="2400" dirty="0">
                <a:latin typeface="Tahoma" panose="020B0604030504040204" pitchFamily="34" charset="0"/>
              </a:rPr>
              <a:t>Additive models are based on fitting a set of one-</a:t>
            </a:r>
          </a:p>
          <a:p>
            <a:pPr eaLnBrk="1" hangingPunct="1"/>
            <a:r>
              <a:rPr lang="en-GB" altLang="en-US" sz="2400" dirty="0">
                <a:latin typeface="Tahoma" panose="020B0604030504040204" pitchFamily="34" charset="0"/>
              </a:rPr>
              <a:t>dimensional smooth functions to the data. GAMs extend</a:t>
            </a:r>
          </a:p>
          <a:p>
            <a:pPr eaLnBrk="1" hangingPunct="1"/>
            <a:r>
              <a:rPr lang="en-GB" altLang="en-US" sz="2400" dirty="0">
                <a:latin typeface="Tahoma" panose="020B0604030504040204" pitchFamily="34" charset="0"/>
              </a:rPr>
              <a:t>smoothers (e.g. loess) [although loess is still useful when</a:t>
            </a:r>
          </a:p>
          <a:p>
            <a:pPr eaLnBrk="1" hangingPunct="1"/>
            <a:r>
              <a:rPr lang="en-GB" altLang="en-US" sz="2400" dirty="0">
                <a:latin typeface="Tahoma" panose="020B0604030504040204" pitchFamily="34" charset="0"/>
              </a:rPr>
              <a:t>conducting data exploration].</a:t>
            </a:r>
          </a:p>
          <a:p>
            <a:pPr eaLnBrk="1" hangingPunct="1"/>
            <a:endParaRPr lang="en-GB" altLang="en-US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GB" altLang="en-US" sz="2400" dirty="0">
                <a:latin typeface="Tahoma" panose="020B0604030504040204" pitchFamily="34" charset="0"/>
              </a:rPr>
              <a:t>Output &lt;- loess(y ~ x, span=y)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>
            <a:extLst>
              <a:ext uri="{FF2B5EF4-FFF2-40B4-BE49-F238E27FC236}">
                <a16:creationId xmlns:a16="http://schemas.microsoft.com/office/drawing/2014/main" id="{B0138104-FF3B-795A-0AB8-EBE8CB94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459038"/>
            <a:ext cx="32289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8E2E529F-677E-0A03-C889-F2AFDCC84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Background-II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D2955698-EAF0-5D62-6004-216C2B919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57400"/>
            <a:ext cx="6897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latin typeface="Tahoma" panose="020B0604030504040204" pitchFamily="34" charset="0"/>
              </a:rPr>
              <a:t>In its simplest form a fixed-knot GAM is given by:</a:t>
            </a:r>
          </a:p>
        </p:txBody>
      </p:sp>
      <p:cxnSp>
        <p:nvCxnSpPr>
          <p:cNvPr id="15364" name="Straight Arrow Connector 10">
            <a:extLst>
              <a:ext uri="{FF2B5EF4-FFF2-40B4-BE49-F238E27FC236}">
                <a16:creationId xmlns:a16="http://schemas.microsoft.com/office/drawing/2014/main" id="{CF7C97D7-8B6F-EC98-51EB-C059002C137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76600" y="3276600"/>
            <a:ext cx="3352800" cy="533400"/>
          </a:xfrm>
          <a:prstGeom prst="straightConnector1">
            <a:avLst/>
          </a:prstGeom>
          <a:noFill/>
          <a:ln w="25400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5" name="TextBox 13">
            <a:extLst>
              <a:ext uri="{FF2B5EF4-FFF2-40B4-BE49-F238E27FC236}">
                <a16:creationId xmlns:a16="http://schemas.microsoft.com/office/drawing/2014/main" id="{7BE9ABDD-6199-E677-4762-D0062EEA4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505200"/>
            <a:ext cx="228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en-US" altLang="en-US" sz="2400" i="1">
                <a:latin typeface="Tahoma" panose="020B0604030504040204" pitchFamily="34" charset="0"/>
              </a:rPr>
              <a:t>f(X</a:t>
            </a:r>
            <a:r>
              <a:rPr lang="en-US" altLang="en-US" sz="2400" i="1" baseline="-25000">
                <a:latin typeface="Tahoma" panose="020B0604030504040204" pitchFamily="34" charset="0"/>
              </a:rPr>
              <a:t>i</a:t>
            </a:r>
            <a:r>
              <a:rPr lang="en-US" altLang="en-US" sz="2400" i="1">
                <a:latin typeface="Tahoma" panose="020B0604030504040204" pitchFamily="34" charset="0"/>
              </a:rPr>
              <a:t>)</a:t>
            </a:r>
            <a:r>
              <a:rPr lang="en-US" altLang="en-US" sz="2400">
                <a:latin typeface="Tahoma" panose="020B0604030504040204" pitchFamily="34" charset="0"/>
              </a:rPr>
              <a:t> is a basis expansion for variable </a:t>
            </a:r>
            <a:r>
              <a:rPr lang="en-US" altLang="en-US" sz="2400" i="1">
                <a:latin typeface="Tahoma" panose="020B0604030504040204" pitchFamily="34" charset="0"/>
              </a:rPr>
              <a:t>X</a:t>
            </a:r>
            <a:r>
              <a:rPr lang="en-US" altLang="en-US" sz="2400" i="1" baseline="-25000">
                <a:latin typeface="Tahoma" panose="020B0604030504040204" pitchFamily="34" charset="0"/>
              </a:rPr>
              <a:t>i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A8FEE32D-E13F-38D0-573B-9E44C103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92475"/>
            <a:ext cx="2867025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48774</TotalTime>
  <Pages>1</Pages>
  <Words>2908</Words>
  <Application>Microsoft Macintosh PowerPoint</Application>
  <PresentationFormat>On-screen Show (4:3)</PresentationFormat>
  <Paragraphs>267</Paragraphs>
  <Slides>57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Aptos</vt:lpstr>
      <vt:lpstr>Arial</vt:lpstr>
      <vt:lpstr>Aptos Display</vt:lpstr>
      <vt:lpstr>Times New Roman</vt:lpstr>
      <vt:lpstr>Tahoma</vt:lpstr>
      <vt:lpstr>Wingdings</vt:lpstr>
      <vt:lpstr>Courier</vt:lpstr>
      <vt:lpstr>Arial Unicode MS</vt:lpstr>
      <vt:lpstr>Office Theme</vt:lpstr>
      <vt:lpstr>MathType 6.0 Equation</vt:lpstr>
      <vt:lpstr> </vt:lpstr>
      <vt:lpstr>PowerPoint Presentation</vt:lpstr>
      <vt:lpstr>Why GAMs Anyway?</vt:lpstr>
      <vt:lpstr>Why GAMs Anyway?</vt:lpstr>
      <vt:lpstr>PowerPoint Presentation</vt:lpstr>
      <vt:lpstr>PowerPoint Presentation</vt:lpstr>
      <vt:lpstr>PowerPoint Presentation</vt:lpstr>
      <vt:lpstr>BackGround-I</vt:lpstr>
      <vt:lpstr>Background-II</vt:lpstr>
      <vt:lpstr>Background II</vt:lpstr>
      <vt:lpstr>Polynomial basis (1)</vt:lpstr>
      <vt:lpstr>Generate data</vt:lpstr>
      <vt:lpstr>Polynomial basis</vt:lpstr>
      <vt:lpstr>Plot polynomial basis</vt:lpstr>
      <vt:lpstr>Cubic spline basis</vt:lpstr>
      <vt:lpstr>Cubic spline basis in R by hand (1)</vt:lpstr>
      <vt:lpstr>Cubic spline basis in R by hand (2)</vt:lpstr>
      <vt:lpstr>Cubic spline basis in R mgcv</vt:lpstr>
      <vt:lpstr>Basis functions</vt:lpstr>
      <vt:lpstr>Background-III</vt:lpstr>
      <vt:lpstr>GAM Packages</vt:lpstr>
      <vt:lpstr>Basis functions</vt:lpstr>
      <vt:lpstr>1D models</vt:lpstr>
      <vt:lpstr>1D models</vt:lpstr>
      <vt:lpstr>1D models</vt:lpstr>
      <vt:lpstr>PowerPoint Presentation</vt:lpstr>
      <vt:lpstr>Plot partial smooths</vt:lpstr>
      <vt:lpstr>Diagnostics</vt:lpstr>
      <vt:lpstr>PowerPoint Presentation</vt:lpstr>
      <vt:lpstr>Example from Zuur-I</vt:lpstr>
      <vt:lpstr>Example from Zuur-II</vt:lpstr>
      <vt:lpstr>Example from Zuur-III</vt:lpstr>
      <vt:lpstr>Model Selection (for Knots)</vt:lpstr>
      <vt:lpstr>Multiple predictors-I</vt:lpstr>
      <vt:lpstr>Multiple predictors-II</vt:lpstr>
      <vt:lpstr>Diagnostics</vt:lpstr>
      <vt:lpstr>Multiple Predictors III</vt:lpstr>
      <vt:lpstr>Interactions-I</vt:lpstr>
      <vt:lpstr>Interactions-II</vt:lpstr>
      <vt:lpstr>Output</vt:lpstr>
      <vt:lpstr>Spatial models</vt:lpstr>
      <vt:lpstr>Simulated survey data</vt:lpstr>
      <vt:lpstr>PowerPoint Presentation</vt:lpstr>
      <vt:lpstr>Mackerel egg survey</vt:lpstr>
      <vt:lpstr>PowerPoint Presentation</vt:lpstr>
      <vt:lpstr>Problems?</vt:lpstr>
      <vt:lpstr>Problems?</vt:lpstr>
      <vt:lpstr>Random effects approach</vt:lpstr>
      <vt:lpstr>Extension to MM</vt:lpstr>
      <vt:lpstr>An example (from Zuur)</vt:lpstr>
      <vt:lpstr>Attempt I – A Poisson GLM</vt:lpstr>
      <vt:lpstr>Attempt II – A Poisson GLMM</vt:lpstr>
      <vt:lpstr>Attempt II – A Poisson GAMM</vt:lpstr>
      <vt:lpstr>Call to GAMM</vt:lpstr>
      <vt:lpstr>Predictions From GAMM</vt:lpstr>
      <vt:lpstr>GAMM4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Paul Boult</dc:creator>
  <cp:lastModifiedBy>adamsgd</cp:lastModifiedBy>
  <cp:revision>361</cp:revision>
  <cp:lastPrinted>1998-05-27T11:59:50Z</cp:lastPrinted>
  <dcterms:created xsi:type="dcterms:W3CDTF">1998-06-03T00:23:14Z</dcterms:created>
  <dcterms:modified xsi:type="dcterms:W3CDTF">2025-01-31T14:14:14Z</dcterms:modified>
</cp:coreProperties>
</file>